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303" r:id="rId3"/>
    <p:sldId id="286" r:id="rId4"/>
    <p:sldId id="287" r:id="rId5"/>
    <p:sldId id="288" r:id="rId6"/>
    <p:sldId id="302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304" r:id="rId15"/>
    <p:sldId id="305" r:id="rId16"/>
    <p:sldId id="306" r:id="rId17"/>
    <p:sldId id="307" r:id="rId18"/>
    <p:sldId id="30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1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E64F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6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54" y="54"/>
      </p:cViewPr>
      <p:guideLst>
        <p:guide orient="horz" pos="2160"/>
        <p:guide pos="21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13" Type="http://schemas.openxmlformats.org/officeDocument/2006/relationships/image" Target="../media/image91.wmf"/><Relationship Id="rId3" Type="http://schemas.openxmlformats.org/officeDocument/2006/relationships/image" Target="../media/image81.wmf"/><Relationship Id="rId7" Type="http://schemas.openxmlformats.org/officeDocument/2006/relationships/image" Target="../media/image85.wmf"/><Relationship Id="rId12" Type="http://schemas.openxmlformats.org/officeDocument/2006/relationships/image" Target="../media/image90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6" Type="http://schemas.openxmlformats.org/officeDocument/2006/relationships/image" Target="../media/image84.wmf"/><Relationship Id="rId11" Type="http://schemas.openxmlformats.org/officeDocument/2006/relationships/image" Target="../media/image89.wmf"/><Relationship Id="rId5" Type="http://schemas.openxmlformats.org/officeDocument/2006/relationships/image" Target="../media/image83.wmf"/><Relationship Id="rId10" Type="http://schemas.openxmlformats.org/officeDocument/2006/relationships/image" Target="../media/image88.wmf"/><Relationship Id="rId4" Type="http://schemas.openxmlformats.org/officeDocument/2006/relationships/image" Target="../media/image82.wmf"/><Relationship Id="rId9" Type="http://schemas.openxmlformats.org/officeDocument/2006/relationships/image" Target="../media/image87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image" Target="../media/image94.wmf"/><Relationship Id="rId7" Type="http://schemas.openxmlformats.org/officeDocument/2006/relationships/image" Target="../media/image98.wmf"/><Relationship Id="rId12" Type="http://schemas.openxmlformats.org/officeDocument/2006/relationships/image" Target="../media/image103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6" Type="http://schemas.openxmlformats.org/officeDocument/2006/relationships/image" Target="../media/image97.wmf"/><Relationship Id="rId11" Type="http://schemas.openxmlformats.org/officeDocument/2006/relationships/image" Target="../media/image102.wmf"/><Relationship Id="rId5" Type="http://schemas.openxmlformats.org/officeDocument/2006/relationships/image" Target="../media/image96.wmf"/><Relationship Id="rId10" Type="http://schemas.openxmlformats.org/officeDocument/2006/relationships/image" Target="../media/image101.wmf"/><Relationship Id="rId4" Type="http://schemas.openxmlformats.org/officeDocument/2006/relationships/image" Target="../media/image95.wmf"/><Relationship Id="rId9" Type="http://schemas.openxmlformats.org/officeDocument/2006/relationships/image" Target="../media/image100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wmf"/><Relationship Id="rId13" Type="http://schemas.openxmlformats.org/officeDocument/2006/relationships/image" Target="../media/image114.wmf"/><Relationship Id="rId18" Type="http://schemas.openxmlformats.org/officeDocument/2006/relationships/image" Target="../media/image119.wmf"/><Relationship Id="rId3" Type="http://schemas.openxmlformats.org/officeDocument/2006/relationships/image" Target="../media/image101.wmf"/><Relationship Id="rId7" Type="http://schemas.openxmlformats.org/officeDocument/2006/relationships/image" Target="../media/image108.wmf"/><Relationship Id="rId12" Type="http://schemas.openxmlformats.org/officeDocument/2006/relationships/image" Target="../media/image113.wmf"/><Relationship Id="rId17" Type="http://schemas.openxmlformats.org/officeDocument/2006/relationships/image" Target="../media/image118.wmf"/><Relationship Id="rId2" Type="http://schemas.openxmlformats.org/officeDocument/2006/relationships/image" Target="../media/image100.wmf"/><Relationship Id="rId16" Type="http://schemas.openxmlformats.org/officeDocument/2006/relationships/image" Target="../media/image117.wmf"/><Relationship Id="rId1" Type="http://schemas.openxmlformats.org/officeDocument/2006/relationships/image" Target="../media/image104.wmf"/><Relationship Id="rId6" Type="http://schemas.openxmlformats.org/officeDocument/2006/relationships/image" Target="../media/image107.wmf"/><Relationship Id="rId11" Type="http://schemas.openxmlformats.org/officeDocument/2006/relationships/image" Target="../media/image112.wmf"/><Relationship Id="rId5" Type="http://schemas.openxmlformats.org/officeDocument/2006/relationships/image" Target="../media/image106.wmf"/><Relationship Id="rId15" Type="http://schemas.openxmlformats.org/officeDocument/2006/relationships/image" Target="../media/image116.wmf"/><Relationship Id="rId10" Type="http://schemas.openxmlformats.org/officeDocument/2006/relationships/image" Target="../media/image111.wmf"/><Relationship Id="rId4" Type="http://schemas.openxmlformats.org/officeDocument/2006/relationships/image" Target="../media/image105.wmf"/><Relationship Id="rId9" Type="http://schemas.openxmlformats.org/officeDocument/2006/relationships/image" Target="../media/image110.wmf"/><Relationship Id="rId14" Type="http://schemas.openxmlformats.org/officeDocument/2006/relationships/image" Target="../media/image115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wmf"/><Relationship Id="rId13" Type="http://schemas.openxmlformats.org/officeDocument/2006/relationships/image" Target="../media/image132.wmf"/><Relationship Id="rId3" Type="http://schemas.openxmlformats.org/officeDocument/2006/relationships/image" Target="../media/image122.wmf"/><Relationship Id="rId7" Type="http://schemas.openxmlformats.org/officeDocument/2006/relationships/image" Target="../media/image126.wmf"/><Relationship Id="rId12" Type="http://schemas.openxmlformats.org/officeDocument/2006/relationships/image" Target="../media/image131.wmf"/><Relationship Id="rId2" Type="http://schemas.openxmlformats.org/officeDocument/2006/relationships/image" Target="../media/image121.wmf"/><Relationship Id="rId16" Type="http://schemas.openxmlformats.org/officeDocument/2006/relationships/image" Target="../media/image135.wmf"/><Relationship Id="rId1" Type="http://schemas.openxmlformats.org/officeDocument/2006/relationships/image" Target="../media/image120.wmf"/><Relationship Id="rId6" Type="http://schemas.openxmlformats.org/officeDocument/2006/relationships/image" Target="../media/image125.wmf"/><Relationship Id="rId11" Type="http://schemas.openxmlformats.org/officeDocument/2006/relationships/image" Target="../media/image130.wmf"/><Relationship Id="rId5" Type="http://schemas.openxmlformats.org/officeDocument/2006/relationships/image" Target="../media/image124.wmf"/><Relationship Id="rId15" Type="http://schemas.openxmlformats.org/officeDocument/2006/relationships/image" Target="../media/image134.wmf"/><Relationship Id="rId10" Type="http://schemas.openxmlformats.org/officeDocument/2006/relationships/image" Target="../media/image129.wmf"/><Relationship Id="rId4" Type="http://schemas.openxmlformats.org/officeDocument/2006/relationships/image" Target="../media/image123.wmf"/><Relationship Id="rId9" Type="http://schemas.openxmlformats.org/officeDocument/2006/relationships/image" Target="../media/image128.wmf"/><Relationship Id="rId14" Type="http://schemas.openxmlformats.org/officeDocument/2006/relationships/image" Target="../media/image133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13" Type="http://schemas.openxmlformats.org/officeDocument/2006/relationships/image" Target="../media/image148.wmf"/><Relationship Id="rId3" Type="http://schemas.openxmlformats.org/officeDocument/2006/relationships/image" Target="../media/image138.wmf"/><Relationship Id="rId7" Type="http://schemas.openxmlformats.org/officeDocument/2006/relationships/image" Target="../media/image142.wmf"/><Relationship Id="rId12" Type="http://schemas.openxmlformats.org/officeDocument/2006/relationships/image" Target="../media/image147.wmf"/><Relationship Id="rId17" Type="http://schemas.openxmlformats.org/officeDocument/2006/relationships/image" Target="../media/image152.wmf"/><Relationship Id="rId2" Type="http://schemas.openxmlformats.org/officeDocument/2006/relationships/image" Target="../media/image137.wmf"/><Relationship Id="rId16" Type="http://schemas.openxmlformats.org/officeDocument/2006/relationships/image" Target="../media/image151.wmf"/><Relationship Id="rId1" Type="http://schemas.openxmlformats.org/officeDocument/2006/relationships/image" Target="../media/image136.wmf"/><Relationship Id="rId6" Type="http://schemas.openxmlformats.org/officeDocument/2006/relationships/image" Target="../media/image141.wmf"/><Relationship Id="rId11" Type="http://schemas.openxmlformats.org/officeDocument/2006/relationships/image" Target="../media/image146.wmf"/><Relationship Id="rId5" Type="http://schemas.openxmlformats.org/officeDocument/2006/relationships/image" Target="../media/image140.wmf"/><Relationship Id="rId15" Type="http://schemas.openxmlformats.org/officeDocument/2006/relationships/image" Target="../media/image150.wmf"/><Relationship Id="rId10" Type="http://schemas.openxmlformats.org/officeDocument/2006/relationships/image" Target="../media/image145.wmf"/><Relationship Id="rId4" Type="http://schemas.openxmlformats.org/officeDocument/2006/relationships/image" Target="../media/image139.wmf"/><Relationship Id="rId9" Type="http://schemas.openxmlformats.org/officeDocument/2006/relationships/image" Target="../media/image144.wmf"/><Relationship Id="rId14" Type="http://schemas.openxmlformats.org/officeDocument/2006/relationships/image" Target="../media/image149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wmf"/><Relationship Id="rId3" Type="http://schemas.openxmlformats.org/officeDocument/2006/relationships/image" Target="../media/image155.wmf"/><Relationship Id="rId7" Type="http://schemas.openxmlformats.org/officeDocument/2006/relationships/image" Target="../media/image159.wmf"/><Relationship Id="rId2" Type="http://schemas.openxmlformats.org/officeDocument/2006/relationships/image" Target="../media/image154.wmf"/><Relationship Id="rId1" Type="http://schemas.openxmlformats.org/officeDocument/2006/relationships/image" Target="../media/image153.wmf"/><Relationship Id="rId6" Type="http://schemas.openxmlformats.org/officeDocument/2006/relationships/image" Target="../media/image158.wmf"/><Relationship Id="rId5" Type="http://schemas.openxmlformats.org/officeDocument/2006/relationships/image" Target="../media/image157.wmf"/><Relationship Id="rId4" Type="http://schemas.openxmlformats.org/officeDocument/2006/relationships/image" Target="../media/image156.wmf"/><Relationship Id="rId9" Type="http://schemas.openxmlformats.org/officeDocument/2006/relationships/image" Target="../media/image16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4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4" Type="http://schemas.openxmlformats.org/officeDocument/2006/relationships/image" Target="../media/image2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Relationship Id="rId9" Type="http://schemas.openxmlformats.org/officeDocument/2006/relationships/image" Target="../media/image42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image" Target="../media/image67.wmf"/><Relationship Id="rId7" Type="http://schemas.openxmlformats.org/officeDocument/2006/relationships/image" Target="../media/image71.wmf"/><Relationship Id="rId12" Type="http://schemas.openxmlformats.org/officeDocument/2006/relationships/image" Target="../media/image76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11" Type="http://schemas.openxmlformats.org/officeDocument/2006/relationships/image" Target="../media/image75.wmf"/><Relationship Id="rId5" Type="http://schemas.openxmlformats.org/officeDocument/2006/relationships/image" Target="../media/image69.wmf"/><Relationship Id="rId10" Type="http://schemas.openxmlformats.org/officeDocument/2006/relationships/image" Target="../media/image74.wmf"/><Relationship Id="rId4" Type="http://schemas.openxmlformats.org/officeDocument/2006/relationships/image" Target="../media/image68.wmf"/><Relationship Id="rId9" Type="http://schemas.openxmlformats.org/officeDocument/2006/relationships/image" Target="../media/image7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30.wmf"/><Relationship Id="rId1" Type="http://schemas.openxmlformats.org/officeDocument/2006/relationships/image" Target="../media/image7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14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57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56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98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72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61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25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179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66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467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BDE04-4DF5-4453-9EDC-B17F133D1EED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2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BDE04-4DF5-4453-9EDC-B17F133D1EED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99B84-CD32-4DBB-B896-9598FBBCC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7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image" Target="../media/image630.png"/><Relationship Id="rId3" Type="http://schemas.openxmlformats.org/officeDocument/2006/relationships/image" Target="../media/image92.png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6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2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75.png"/><Relationship Id="rId4" Type="http://schemas.openxmlformats.org/officeDocument/2006/relationships/image" Target="../media/image93.png"/><Relationship Id="rId9" Type="http://schemas.openxmlformats.org/officeDocument/2006/relationships/image" Target="../media/image74.png"/><Relationship Id="rId14" Type="http://schemas.openxmlformats.org/officeDocument/2006/relationships/image" Target="../media/image7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68.wmf"/><Relationship Id="rId18" Type="http://schemas.openxmlformats.org/officeDocument/2006/relationships/oleObject" Target="../embeddings/oleObject41.bin"/><Relationship Id="rId26" Type="http://schemas.openxmlformats.org/officeDocument/2006/relationships/oleObject" Target="../embeddings/oleObject45.bin"/><Relationship Id="rId3" Type="http://schemas.openxmlformats.org/officeDocument/2006/relationships/image" Target="../media/image108.png"/><Relationship Id="rId21" Type="http://schemas.openxmlformats.org/officeDocument/2006/relationships/image" Target="../media/image72.wmf"/><Relationship Id="rId7" Type="http://schemas.openxmlformats.org/officeDocument/2006/relationships/image" Target="../media/image65.wmf"/><Relationship Id="rId12" Type="http://schemas.openxmlformats.org/officeDocument/2006/relationships/oleObject" Target="../embeddings/oleObject38.bin"/><Relationship Id="rId17" Type="http://schemas.openxmlformats.org/officeDocument/2006/relationships/image" Target="../media/image70.wmf"/><Relationship Id="rId25" Type="http://schemas.openxmlformats.org/officeDocument/2006/relationships/image" Target="../media/image7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40.bin"/><Relationship Id="rId20" Type="http://schemas.openxmlformats.org/officeDocument/2006/relationships/oleObject" Target="../embeddings/oleObject42.bin"/><Relationship Id="rId29" Type="http://schemas.openxmlformats.org/officeDocument/2006/relationships/oleObject" Target="../embeddings/oleObject46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67.wmf"/><Relationship Id="rId24" Type="http://schemas.openxmlformats.org/officeDocument/2006/relationships/oleObject" Target="../embeddings/oleObject44.bin"/><Relationship Id="rId5" Type="http://schemas.openxmlformats.org/officeDocument/2006/relationships/image" Target="../media/image1100.png"/><Relationship Id="rId15" Type="http://schemas.openxmlformats.org/officeDocument/2006/relationships/image" Target="../media/image69.wmf"/><Relationship Id="rId23" Type="http://schemas.openxmlformats.org/officeDocument/2006/relationships/image" Target="../media/image73.wmf"/><Relationship Id="rId28" Type="http://schemas.openxmlformats.org/officeDocument/2006/relationships/image" Target="../media/image111.png"/><Relationship Id="rId10" Type="http://schemas.openxmlformats.org/officeDocument/2006/relationships/oleObject" Target="../embeddings/oleObject37.bin"/><Relationship Id="rId19" Type="http://schemas.openxmlformats.org/officeDocument/2006/relationships/image" Target="../media/image71.wmf"/><Relationship Id="rId4" Type="http://schemas.openxmlformats.org/officeDocument/2006/relationships/image" Target="../media/image1090.png"/><Relationship Id="rId9" Type="http://schemas.openxmlformats.org/officeDocument/2006/relationships/image" Target="../media/image66.wmf"/><Relationship Id="rId14" Type="http://schemas.openxmlformats.org/officeDocument/2006/relationships/oleObject" Target="../embeddings/oleObject39.bin"/><Relationship Id="rId22" Type="http://schemas.openxmlformats.org/officeDocument/2006/relationships/oleObject" Target="../embeddings/oleObject43.bin"/><Relationship Id="rId27" Type="http://schemas.openxmlformats.org/officeDocument/2006/relationships/image" Target="../media/image75.wmf"/><Relationship Id="rId30" Type="http://schemas.openxmlformats.org/officeDocument/2006/relationships/image" Target="../media/image7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114.png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9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7.wmf"/><Relationship Id="rId11" Type="http://schemas.openxmlformats.org/officeDocument/2006/relationships/image" Target="../media/image78.wmf"/><Relationship Id="rId5" Type="http://schemas.openxmlformats.org/officeDocument/2006/relationships/oleObject" Target="../embeddings/oleObject47.bin"/><Relationship Id="rId10" Type="http://schemas.openxmlformats.org/officeDocument/2006/relationships/oleObject" Target="../embeddings/oleObject48.bin"/><Relationship Id="rId4" Type="http://schemas.openxmlformats.org/officeDocument/2006/relationships/image" Target="../media/image91.png"/><Relationship Id="rId9" Type="http://schemas.openxmlformats.org/officeDocument/2006/relationships/image" Target="../media/image116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2.wmf"/><Relationship Id="rId18" Type="http://schemas.openxmlformats.org/officeDocument/2006/relationships/oleObject" Target="../embeddings/oleObject55.bin"/><Relationship Id="rId26" Type="http://schemas.openxmlformats.org/officeDocument/2006/relationships/image" Target="../media/image88.wmf"/><Relationship Id="rId3" Type="http://schemas.openxmlformats.org/officeDocument/2006/relationships/image" Target="../media/image112.png"/><Relationship Id="rId21" Type="http://schemas.openxmlformats.org/officeDocument/2006/relationships/image" Target="../media/image86.wmf"/><Relationship Id="rId34" Type="http://schemas.openxmlformats.org/officeDocument/2006/relationships/oleObject" Target="../embeddings/oleObject61.bin"/><Relationship Id="rId7" Type="http://schemas.openxmlformats.org/officeDocument/2006/relationships/image" Target="../media/image79.wmf"/><Relationship Id="rId12" Type="http://schemas.openxmlformats.org/officeDocument/2006/relationships/oleObject" Target="../embeddings/oleObject52.bin"/><Relationship Id="rId17" Type="http://schemas.openxmlformats.org/officeDocument/2006/relationships/image" Target="../media/image84.wmf"/><Relationship Id="rId25" Type="http://schemas.openxmlformats.org/officeDocument/2006/relationships/oleObject" Target="../embeddings/oleObject58.bin"/><Relationship Id="rId33" Type="http://schemas.openxmlformats.org/officeDocument/2006/relationships/image" Target="../media/image118.png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4.bin"/><Relationship Id="rId20" Type="http://schemas.openxmlformats.org/officeDocument/2006/relationships/oleObject" Target="../embeddings/oleObject56.bin"/><Relationship Id="rId29" Type="http://schemas.openxmlformats.org/officeDocument/2006/relationships/oleObject" Target="../embeddings/oleObject60.bin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81.wmf"/><Relationship Id="rId24" Type="http://schemas.openxmlformats.org/officeDocument/2006/relationships/image" Target="../media/image87.wmf"/><Relationship Id="rId32" Type="http://schemas.openxmlformats.org/officeDocument/2006/relationships/image" Target="../media/image117.png"/><Relationship Id="rId5" Type="http://schemas.openxmlformats.org/officeDocument/2006/relationships/image" Target="../media/image79.wmf"/><Relationship Id="rId15" Type="http://schemas.openxmlformats.org/officeDocument/2006/relationships/image" Target="../media/image83.wmf"/><Relationship Id="rId23" Type="http://schemas.openxmlformats.org/officeDocument/2006/relationships/oleObject" Target="../embeddings/oleObject57.bin"/><Relationship Id="rId28" Type="http://schemas.openxmlformats.org/officeDocument/2006/relationships/image" Target="../media/image89.wmf"/><Relationship Id="rId10" Type="http://schemas.openxmlformats.org/officeDocument/2006/relationships/oleObject" Target="../embeddings/oleObject51.bin"/><Relationship Id="rId19" Type="http://schemas.openxmlformats.org/officeDocument/2006/relationships/image" Target="../media/image85.wmf"/><Relationship Id="rId31" Type="http://schemas.openxmlformats.org/officeDocument/2006/relationships/image" Target="../media/image115.png"/><Relationship Id="rId4" Type="http://schemas.openxmlformats.org/officeDocument/2006/relationships/oleObject" Target="../embeddings/oleObject49.bin"/><Relationship Id="rId9" Type="http://schemas.openxmlformats.org/officeDocument/2006/relationships/image" Target="../media/image80.wmf"/><Relationship Id="rId14" Type="http://schemas.openxmlformats.org/officeDocument/2006/relationships/oleObject" Target="../embeddings/oleObject53.bin"/><Relationship Id="rId22" Type="http://schemas.openxmlformats.org/officeDocument/2006/relationships/image" Target="../media/image113.png"/><Relationship Id="rId27" Type="http://schemas.openxmlformats.org/officeDocument/2006/relationships/oleObject" Target="../embeddings/oleObject59.bin"/><Relationship Id="rId30" Type="http://schemas.openxmlformats.org/officeDocument/2006/relationships/image" Target="../media/image90.wmf"/><Relationship Id="rId35" Type="http://schemas.openxmlformats.org/officeDocument/2006/relationships/image" Target="../media/image91.wmf"/><Relationship Id="rId8" Type="http://schemas.openxmlformats.org/officeDocument/2006/relationships/oleObject" Target="../embeddings/oleObject50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wmf"/><Relationship Id="rId13" Type="http://schemas.openxmlformats.org/officeDocument/2006/relationships/oleObject" Target="../embeddings/oleObject67.bin"/><Relationship Id="rId18" Type="http://schemas.openxmlformats.org/officeDocument/2006/relationships/image" Target="../media/image99.wmf"/><Relationship Id="rId26" Type="http://schemas.openxmlformats.org/officeDocument/2006/relationships/image" Target="../media/image103.wmf"/><Relationship Id="rId3" Type="http://schemas.openxmlformats.org/officeDocument/2006/relationships/oleObject" Target="../embeddings/oleObject62.bin"/><Relationship Id="rId21" Type="http://schemas.openxmlformats.org/officeDocument/2006/relationships/oleObject" Target="../embeddings/oleObject71.bin"/><Relationship Id="rId7" Type="http://schemas.openxmlformats.org/officeDocument/2006/relationships/oleObject" Target="../embeddings/oleObject64.bin"/><Relationship Id="rId12" Type="http://schemas.openxmlformats.org/officeDocument/2006/relationships/image" Target="../media/image96.wmf"/><Relationship Id="rId17" Type="http://schemas.openxmlformats.org/officeDocument/2006/relationships/oleObject" Target="../embeddings/oleObject69.bin"/><Relationship Id="rId25" Type="http://schemas.openxmlformats.org/officeDocument/2006/relationships/oleObject" Target="../embeddings/oleObject7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8.wmf"/><Relationship Id="rId20" Type="http://schemas.openxmlformats.org/officeDocument/2006/relationships/image" Target="../media/image100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93.wmf"/><Relationship Id="rId11" Type="http://schemas.openxmlformats.org/officeDocument/2006/relationships/oleObject" Target="../embeddings/oleObject66.bin"/><Relationship Id="rId24" Type="http://schemas.openxmlformats.org/officeDocument/2006/relationships/image" Target="../media/image102.wmf"/><Relationship Id="rId5" Type="http://schemas.openxmlformats.org/officeDocument/2006/relationships/oleObject" Target="../embeddings/oleObject63.bin"/><Relationship Id="rId15" Type="http://schemas.openxmlformats.org/officeDocument/2006/relationships/oleObject" Target="../embeddings/oleObject68.bin"/><Relationship Id="rId23" Type="http://schemas.openxmlformats.org/officeDocument/2006/relationships/oleObject" Target="../embeddings/oleObject72.bin"/><Relationship Id="rId10" Type="http://schemas.openxmlformats.org/officeDocument/2006/relationships/image" Target="../media/image95.wmf"/><Relationship Id="rId19" Type="http://schemas.openxmlformats.org/officeDocument/2006/relationships/oleObject" Target="../embeddings/oleObject70.bin"/><Relationship Id="rId4" Type="http://schemas.openxmlformats.org/officeDocument/2006/relationships/image" Target="../media/image92.wmf"/><Relationship Id="rId9" Type="http://schemas.openxmlformats.org/officeDocument/2006/relationships/oleObject" Target="../embeddings/oleObject65.bin"/><Relationship Id="rId14" Type="http://schemas.openxmlformats.org/officeDocument/2006/relationships/image" Target="../media/image97.wmf"/><Relationship Id="rId22" Type="http://schemas.openxmlformats.org/officeDocument/2006/relationships/image" Target="../media/image101.wmf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79.bin"/><Relationship Id="rId18" Type="http://schemas.openxmlformats.org/officeDocument/2006/relationships/image" Target="../media/image109.wmf"/><Relationship Id="rId26" Type="http://schemas.openxmlformats.org/officeDocument/2006/relationships/image" Target="../media/image113.wmf"/><Relationship Id="rId39" Type="http://schemas.openxmlformats.org/officeDocument/2006/relationships/image" Target="../media/image118.wmf"/><Relationship Id="rId21" Type="http://schemas.openxmlformats.org/officeDocument/2006/relationships/oleObject" Target="../embeddings/oleObject83.bin"/><Relationship Id="rId34" Type="http://schemas.openxmlformats.org/officeDocument/2006/relationships/oleObject" Target="../embeddings/oleObject91.bin"/><Relationship Id="rId7" Type="http://schemas.openxmlformats.org/officeDocument/2006/relationships/oleObject" Target="../embeddings/oleObject7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8.wmf"/><Relationship Id="rId20" Type="http://schemas.openxmlformats.org/officeDocument/2006/relationships/image" Target="../media/image110.wmf"/><Relationship Id="rId29" Type="http://schemas.openxmlformats.org/officeDocument/2006/relationships/oleObject" Target="../embeddings/oleObject87.bin"/><Relationship Id="rId41" Type="http://schemas.openxmlformats.org/officeDocument/2006/relationships/image" Target="../media/image119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00.wmf"/><Relationship Id="rId11" Type="http://schemas.openxmlformats.org/officeDocument/2006/relationships/oleObject" Target="../embeddings/oleObject78.bin"/><Relationship Id="rId24" Type="http://schemas.openxmlformats.org/officeDocument/2006/relationships/image" Target="../media/image112.wmf"/><Relationship Id="rId32" Type="http://schemas.openxmlformats.org/officeDocument/2006/relationships/oleObject" Target="../embeddings/oleObject89.bin"/><Relationship Id="rId37" Type="http://schemas.openxmlformats.org/officeDocument/2006/relationships/image" Target="../media/image117.wmf"/><Relationship Id="rId40" Type="http://schemas.openxmlformats.org/officeDocument/2006/relationships/oleObject" Target="../embeddings/oleObject94.bin"/><Relationship Id="rId5" Type="http://schemas.openxmlformats.org/officeDocument/2006/relationships/oleObject" Target="../embeddings/oleObject75.bin"/><Relationship Id="rId15" Type="http://schemas.openxmlformats.org/officeDocument/2006/relationships/oleObject" Target="../embeddings/oleObject80.bin"/><Relationship Id="rId23" Type="http://schemas.openxmlformats.org/officeDocument/2006/relationships/oleObject" Target="../embeddings/oleObject84.bin"/><Relationship Id="rId28" Type="http://schemas.openxmlformats.org/officeDocument/2006/relationships/image" Target="../media/image114.wmf"/><Relationship Id="rId36" Type="http://schemas.openxmlformats.org/officeDocument/2006/relationships/oleObject" Target="../embeddings/oleObject92.bin"/><Relationship Id="rId10" Type="http://schemas.openxmlformats.org/officeDocument/2006/relationships/image" Target="../media/image105.wmf"/><Relationship Id="rId19" Type="http://schemas.openxmlformats.org/officeDocument/2006/relationships/oleObject" Target="../embeddings/oleObject82.bin"/><Relationship Id="rId31" Type="http://schemas.openxmlformats.org/officeDocument/2006/relationships/image" Target="../media/image115.wmf"/><Relationship Id="rId4" Type="http://schemas.openxmlformats.org/officeDocument/2006/relationships/image" Target="../media/image104.wmf"/><Relationship Id="rId9" Type="http://schemas.openxmlformats.org/officeDocument/2006/relationships/oleObject" Target="../embeddings/oleObject77.bin"/><Relationship Id="rId14" Type="http://schemas.openxmlformats.org/officeDocument/2006/relationships/image" Target="../media/image107.wmf"/><Relationship Id="rId22" Type="http://schemas.openxmlformats.org/officeDocument/2006/relationships/image" Target="../media/image111.wmf"/><Relationship Id="rId27" Type="http://schemas.openxmlformats.org/officeDocument/2006/relationships/oleObject" Target="../embeddings/oleObject86.bin"/><Relationship Id="rId30" Type="http://schemas.openxmlformats.org/officeDocument/2006/relationships/oleObject" Target="../embeddings/oleObject88.bin"/><Relationship Id="rId35" Type="http://schemas.openxmlformats.org/officeDocument/2006/relationships/image" Target="../media/image116.wmf"/><Relationship Id="rId8" Type="http://schemas.openxmlformats.org/officeDocument/2006/relationships/image" Target="../media/image101.wmf"/><Relationship Id="rId3" Type="http://schemas.openxmlformats.org/officeDocument/2006/relationships/oleObject" Target="../embeddings/oleObject74.bin"/><Relationship Id="rId12" Type="http://schemas.openxmlformats.org/officeDocument/2006/relationships/image" Target="../media/image106.wmf"/><Relationship Id="rId17" Type="http://schemas.openxmlformats.org/officeDocument/2006/relationships/oleObject" Target="../embeddings/oleObject81.bin"/><Relationship Id="rId25" Type="http://schemas.openxmlformats.org/officeDocument/2006/relationships/oleObject" Target="../embeddings/oleObject85.bin"/><Relationship Id="rId33" Type="http://schemas.openxmlformats.org/officeDocument/2006/relationships/oleObject" Target="../embeddings/oleObject90.bin"/><Relationship Id="rId38" Type="http://schemas.openxmlformats.org/officeDocument/2006/relationships/oleObject" Target="../embeddings/oleObject93.bin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00.bin"/><Relationship Id="rId18" Type="http://schemas.openxmlformats.org/officeDocument/2006/relationships/image" Target="../media/image127.wmf"/><Relationship Id="rId26" Type="http://schemas.openxmlformats.org/officeDocument/2006/relationships/image" Target="../media/image131.wmf"/><Relationship Id="rId3" Type="http://schemas.openxmlformats.org/officeDocument/2006/relationships/oleObject" Target="../embeddings/oleObject95.bin"/><Relationship Id="rId21" Type="http://schemas.openxmlformats.org/officeDocument/2006/relationships/oleObject" Target="../embeddings/oleObject104.bin"/><Relationship Id="rId34" Type="http://schemas.openxmlformats.org/officeDocument/2006/relationships/image" Target="../media/image135.wmf"/><Relationship Id="rId7" Type="http://schemas.openxmlformats.org/officeDocument/2006/relationships/oleObject" Target="../embeddings/oleObject97.bin"/><Relationship Id="rId12" Type="http://schemas.openxmlformats.org/officeDocument/2006/relationships/image" Target="../media/image124.wmf"/><Relationship Id="rId17" Type="http://schemas.openxmlformats.org/officeDocument/2006/relationships/oleObject" Target="../embeddings/oleObject102.bin"/><Relationship Id="rId25" Type="http://schemas.openxmlformats.org/officeDocument/2006/relationships/oleObject" Target="../embeddings/oleObject106.bin"/><Relationship Id="rId33" Type="http://schemas.openxmlformats.org/officeDocument/2006/relationships/oleObject" Target="../embeddings/oleObject11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6.wmf"/><Relationship Id="rId20" Type="http://schemas.openxmlformats.org/officeDocument/2006/relationships/image" Target="../media/image128.wmf"/><Relationship Id="rId29" Type="http://schemas.openxmlformats.org/officeDocument/2006/relationships/oleObject" Target="../embeddings/oleObject108.bin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21.wmf"/><Relationship Id="rId11" Type="http://schemas.openxmlformats.org/officeDocument/2006/relationships/oleObject" Target="../embeddings/oleObject99.bin"/><Relationship Id="rId24" Type="http://schemas.openxmlformats.org/officeDocument/2006/relationships/image" Target="../media/image130.wmf"/><Relationship Id="rId32" Type="http://schemas.openxmlformats.org/officeDocument/2006/relationships/image" Target="../media/image134.wmf"/><Relationship Id="rId5" Type="http://schemas.openxmlformats.org/officeDocument/2006/relationships/oleObject" Target="../embeddings/oleObject96.bin"/><Relationship Id="rId15" Type="http://schemas.openxmlformats.org/officeDocument/2006/relationships/oleObject" Target="../embeddings/oleObject101.bin"/><Relationship Id="rId23" Type="http://schemas.openxmlformats.org/officeDocument/2006/relationships/oleObject" Target="../embeddings/oleObject105.bin"/><Relationship Id="rId28" Type="http://schemas.openxmlformats.org/officeDocument/2006/relationships/image" Target="../media/image132.wmf"/><Relationship Id="rId10" Type="http://schemas.openxmlformats.org/officeDocument/2006/relationships/image" Target="../media/image123.wmf"/><Relationship Id="rId19" Type="http://schemas.openxmlformats.org/officeDocument/2006/relationships/oleObject" Target="../embeddings/oleObject103.bin"/><Relationship Id="rId31" Type="http://schemas.openxmlformats.org/officeDocument/2006/relationships/oleObject" Target="../embeddings/oleObject109.bin"/><Relationship Id="rId4" Type="http://schemas.openxmlformats.org/officeDocument/2006/relationships/image" Target="../media/image120.wmf"/><Relationship Id="rId9" Type="http://schemas.openxmlformats.org/officeDocument/2006/relationships/oleObject" Target="../embeddings/oleObject98.bin"/><Relationship Id="rId14" Type="http://schemas.openxmlformats.org/officeDocument/2006/relationships/image" Target="../media/image125.wmf"/><Relationship Id="rId22" Type="http://schemas.openxmlformats.org/officeDocument/2006/relationships/image" Target="../media/image129.wmf"/><Relationship Id="rId27" Type="http://schemas.openxmlformats.org/officeDocument/2006/relationships/oleObject" Target="../embeddings/oleObject107.bin"/><Relationship Id="rId30" Type="http://schemas.openxmlformats.org/officeDocument/2006/relationships/image" Target="../media/image133.wmf"/><Relationship Id="rId35" Type="http://schemas.openxmlformats.org/officeDocument/2006/relationships/image" Target="../media/image142.png"/><Relationship Id="rId8" Type="http://schemas.openxmlformats.org/officeDocument/2006/relationships/image" Target="../media/image122.wmf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16.bin"/><Relationship Id="rId18" Type="http://schemas.openxmlformats.org/officeDocument/2006/relationships/image" Target="../media/image143.wmf"/><Relationship Id="rId26" Type="http://schemas.openxmlformats.org/officeDocument/2006/relationships/image" Target="../media/image147.wmf"/><Relationship Id="rId3" Type="http://schemas.openxmlformats.org/officeDocument/2006/relationships/oleObject" Target="../embeddings/oleObject111.bin"/><Relationship Id="rId21" Type="http://schemas.openxmlformats.org/officeDocument/2006/relationships/oleObject" Target="../embeddings/oleObject120.bin"/><Relationship Id="rId34" Type="http://schemas.openxmlformats.org/officeDocument/2006/relationships/image" Target="../media/image151.wmf"/><Relationship Id="rId7" Type="http://schemas.openxmlformats.org/officeDocument/2006/relationships/oleObject" Target="../embeddings/oleObject113.bin"/><Relationship Id="rId12" Type="http://schemas.openxmlformats.org/officeDocument/2006/relationships/image" Target="../media/image140.wmf"/><Relationship Id="rId17" Type="http://schemas.openxmlformats.org/officeDocument/2006/relationships/oleObject" Target="../embeddings/oleObject118.bin"/><Relationship Id="rId25" Type="http://schemas.openxmlformats.org/officeDocument/2006/relationships/oleObject" Target="../embeddings/oleObject122.bin"/><Relationship Id="rId33" Type="http://schemas.openxmlformats.org/officeDocument/2006/relationships/oleObject" Target="../embeddings/oleObject126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2.wmf"/><Relationship Id="rId20" Type="http://schemas.openxmlformats.org/officeDocument/2006/relationships/image" Target="../media/image144.wmf"/><Relationship Id="rId29" Type="http://schemas.openxmlformats.org/officeDocument/2006/relationships/oleObject" Target="../embeddings/oleObject124.bin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37.wmf"/><Relationship Id="rId11" Type="http://schemas.openxmlformats.org/officeDocument/2006/relationships/oleObject" Target="../embeddings/oleObject115.bin"/><Relationship Id="rId24" Type="http://schemas.openxmlformats.org/officeDocument/2006/relationships/image" Target="../media/image146.wmf"/><Relationship Id="rId32" Type="http://schemas.openxmlformats.org/officeDocument/2006/relationships/image" Target="../media/image150.wmf"/><Relationship Id="rId5" Type="http://schemas.openxmlformats.org/officeDocument/2006/relationships/oleObject" Target="../embeddings/oleObject112.bin"/><Relationship Id="rId15" Type="http://schemas.openxmlformats.org/officeDocument/2006/relationships/oleObject" Target="../embeddings/oleObject117.bin"/><Relationship Id="rId23" Type="http://schemas.openxmlformats.org/officeDocument/2006/relationships/oleObject" Target="../embeddings/oleObject121.bin"/><Relationship Id="rId28" Type="http://schemas.openxmlformats.org/officeDocument/2006/relationships/image" Target="../media/image148.wmf"/><Relationship Id="rId36" Type="http://schemas.openxmlformats.org/officeDocument/2006/relationships/image" Target="../media/image152.wmf"/><Relationship Id="rId10" Type="http://schemas.openxmlformats.org/officeDocument/2006/relationships/image" Target="../media/image139.wmf"/><Relationship Id="rId19" Type="http://schemas.openxmlformats.org/officeDocument/2006/relationships/oleObject" Target="../embeddings/oleObject119.bin"/><Relationship Id="rId31" Type="http://schemas.openxmlformats.org/officeDocument/2006/relationships/oleObject" Target="../embeddings/oleObject125.bin"/><Relationship Id="rId4" Type="http://schemas.openxmlformats.org/officeDocument/2006/relationships/image" Target="../media/image136.wmf"/><Relationship Id="rId9" Type="http://schemas.openxmlformats.org/officeDocument/2006/relationships/oleObject" Target="../embeddings/oleObject114.bin"/><Relationship Id="rId14" Type="http://schemas.openxmlformats.org/officeDocument/2006/relationships/image" Target="../media/image141.wmf"/><Relationship Id="rId22" Type="http://schemas.openxmlformats.org/officeDocument/2006/relationships/image" Target="../media/image145.wmf"/><Relationship Id="rId27" Type="http://schemas.openxmlformats.org/officeDocument/2006/relationships/oleObject" Target="../embeddings/oleObject123.bin"/><Relationship Id="rId30" Type="http://schemas.openxmlformats.org/officeDocument/2006/relationships/image" Target="../media/image149.wmf"/><Relationship Id="rId35" Type="http://schemas.openxmlformats.org/officeDocument/2006/relationships/oleObject" Target="../embeddings/oleObject127.bin"/><Relationship Id="rId8" Type="http://schemas.openxmlformats.org/officeDocument/2006/relationships/image" Target="../media/image138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wmf"/><Relationship Id="rId13" Type="http://schemas.openxmlformats.org/officeDocument/2006/relationships/oleObject" Target="../embeddings/oleObject133.bin"/><Relationship Id="rId18" Type="http://schemas.openxmlformats.org/officeDocument/2006/relationships/image" Target="../media/image160.wmf"/><Relationship Id="rId3" Type="http://schemas.openxmlformats.org/officeDocument/2006/relationships/oleObject" Target="../embeddings/oleObject128.bin"/><Relationship Id="rId7" Type="http://schemas.openxmlformats.org/officeDocument/2006/relationships/oleObject" Target="../embeddings/oleObject130.bin"/><Relationship Id="rId12" Type="http://schemas.openxmlformats.org/officeDocument/2006/relationships/image" Target="../media/image157.wmf"/><Relationship Id="rId17" Type="http://schemas.openxmlformats.org/officeDocument/2006/relationships/oleObject" Target="../embeddings/oleObject135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59.wmf"/><Relationship Id="rId20" Type="http://schemas.openxmlformats.org/officeDocument/2006/relationships/image" Target="../media/image161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54.wmf"/><Relationship Id="rId11" Type="http://schemas.openxmlformats.org/officeDocument/2006/relationships/oleObject" Target="../embeddings/oleObject132.bin"/><Relationship Id="rId5" Type="http://schemas.openxmlformats.org/officeDocument/2006/relationships/oleObject" Target="../embeddings/oleObject129.bin"/><Relationship Id="rId15" Type="http://schemas.openxmlformats.org/officeDocument/2006/relationships/oleObject" Target="../embeddings/oleObject134.bin"/><Relationship Id="rId10" Type="http://schemas.openxmlformats.org/officeDocument/2006/relationships/image" Target="../media/image156.wmf"/><Relationship Id="rId19" Type="http://schemas.openxmlformats.org/officeDocument/2006/relationships/oleObject" Target="../embeddings/oleObject136.bin"/><Relationship Id="rId4" Type="http://schemas.openxmlformats.org/officeDocument/2006/relationships/image" Target="../media/image153.wmf"/><Relationship Id="rId9" Type="http://schemas.openxmlformats.org/officeDocument/2006/relationships/oleObject" Target="../embeddings/oleObject131.bin"/><Relationship Id="rId14" Type="http://schemas.openxmlformats.org/officeDocument/2006/relationships/image" Target="../media/image158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13" Type="http://schemas.openxmlformats.org/officeDocument/2006/relationships/oleObject" Target="../embeddings/oleObject4.bin"/><Relationship Id="rId3" Type="http://schemas.openxmlformats.org/officeDocument/2006/relationships/image" Target="../media/image5.pn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0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109.png"/><Relationship Id="rId15" Type="http://schemas.openxmlformats.org/officeDocument/2006/relationships/image" Target="../media/image7.png"/><Relationship Id="rId10" Type="http://schemas.openxmlformats.org/officeDocument/2006/relationships/image" Target="../media/image2.wmf"/><Relationship Id="rId4" Type="http://schemas.openxmlformats.org/officeDocument/2006/relationships/image" Target="../media/image6.pn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4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3.png"/><Relationship Id="rId26" Type="http://schemas.openxmlformats.org/officeDocument/2006/relationships/image" Target="../media/image14.png"/><Relationship Id="rId3" Type="http://schemas.openxmlformats.org/officeDocument/2006/relationships/image" Target="../media/image4.png"/><Relationship Id="rId21" Type="http://schemas.openxmlformats.org/officeDocument/2006/relationships/image" Target="../media/image16.png"/><Relationship Id="rId7" Type="http://schemas.openxmlformats.org/officeDocument/2006/relationships/image" Target="../media/image8.png"/><Relationship Id="rId12" Type="http://schemas.openxmlformats.org/officeDocument/2006/relationships/image" Target="../media/image5.wmf"/><Relationship Id="rId17" Type="http://schemas.openxmlformats.org/officeDocument/2006/relationships/image" Target="../media/image12.png"/><Relationship Id="rId25" Type="http://schemas.openxmlformats.org/officeDocument/2006/relationships/image" Target="../media/image7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wmf"/><Relationship Id="rId20" Type="http://schemas.openxmlformats.org/officeDocument/2006/relationships/image" Target="../media/image15.png"/><Relationship Id="rId29" Type="http://schemas.openxmlformats.org/officeDocument/2006/relationships/image" Target="../media/image21.png"/><Relationship Id="rId1" Type="http://schemas.openxmlformats.org/officeDocument/2006/relationships/vmlDrawing" Target="../drawings/vmlDrawing2.vml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9.png"/><Relationship Id="rId15" Type="http://schemas.openxmlformats.org/officeDocument/2006/relationships/oleObject" Target="../embeddings/oleObject7.bin"/><Relationship Id="rId23" Type="http://schemas.openxmlformats.org/officeDocument/2006/relationships/image" Target="../media/image18.png"/><Relationship Id="rId28" Type="http://schemas.openxmlformats.org/officeDocument/2006/relationships/image" Target="../media/image20.png"/><Relationship Id="rId10" Type="http://schemas.openxmlformats.org/officeDocument/2006/relationships/image" Target="../media/image11.png"/><Relationship Id="rId4" Type="http://schemas.openxmlformats.org/officeDocument/2006/relationships/image" Target="../media/image510.png"/><Relationship Id="rId9" Type="http://schemas.openxmlformats.org/officeDocument/2006/relationships/image" Target="../media/image10.png"/><Relationship Id="rId14" Type="http://schemas.openxmlformats.org/officeDocument/2006/relationships/image" Target="../media/image6.wmf"/><Relationship Id="rId22" Type="http://schemas.openxmlformats.org/officeDocument/2006/relationships/image" Target="../media/image17.png"/><Relationship Id="rId27" Type="http://schemas.openxmlformats.org/officeDocument/2006/relationships/image" Target="../media/image14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13.wmf"/><Relationship Id="rId26" Type="http://schemas.openxmlformats.org/officeDocument/2006/relationships/image" Target="../media/image36.png"/><Relationship Id="rId3" Type="http://schemas.openxmlformats.org/officeDocument/2006/relationships/image" Target="../media/image27.png"/><Relationship Id="rId21" Type="http://schemas.openxmlformats.org/officeDocument/2006/relationships/image" Target="../media/image31.png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0.wmf"/><Relationship Id="rId17" Type="http://schemas.openxmlformats.org/officeDocument/2006/relationships/oleObject" Target="../embeddings/oleObject13.bin"/><Relationship Id="rId25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wmf"/><Relationship Id="rId20" Type="http://schemas.openxmlformats.org/officeDocument/2006/relationships/image" Target="../media/image14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30.png"/><Relationship Id="rId11" Type="http://schemas.openxmlformats.org/officeDocument/2006/relationships/oleObject" Target="../embeddings/oleObject10.bin"/><Relationship Id="rId24" Type="http://schemas.openxmlformats.org/officeDocument/2006/relationships/image" Target="../media/image22.png"/><Relationship Id="rId15" Type="http://schemas.openxmlformats.org/officeDocument/2006/relationships/oleObject" Target="../embeddings/oleObject12.bin"/><Relationship Id="rId5" Type="http://schemas.openxmlformats.org/officeDocument/2006/relationships/image" Target="../media/image29.png"/><Relationship Id="rId23" Type="http://schemas.openxmlformats.org/officeDocument/2006/relationships/image" Target="../media/image33.png"/><Relationship Id="rId10" Type="http://schemas.openxmlformats.org/officeDocument/2006/relationships/image" Target="../media/image9.wmf"/><Relationship Id="rId19" Type="http://schemas.openxmlformats.org/officeDocument/2006/relationships/oleObject" Target="../embeddings/oleObject14.bin"/><Relationship Id="rId4" Type="http://schemas.openxmlformats.org/officeDocument/2006/relationships/image" Target="../media/image28.png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1.wmf"/><Relationship Id="rId22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3" Type="http://schemas.openxmlformats.org/officeDocument/2006/relationships/image" Target="../media/image38.png"/><Relationship Id="rId21" Type="http://schemas.openxmlformats.org/officeDocument/2006/relationships/image" Target="../media/image56.png"/><Relationship Id="rId7" Type="http://schemas.openxmlformats.org/officeDocument/2006/relationships/image" Target="../media/image42.png"/><Relationship Id="rId12" Type="http://schemas.openxmlformats.org/officeDocument/2006/relationships/image" Target="../media/image24.png"/><Relationship Id="rId17" Type="http://schemas.openxmlformats.org/officeDocument/2006/relationships/image" Target="../media/image52.pn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23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19" Type="http://schemas.openxmlformats.org/officeDocument/2006/relationships/image" Target="../media/image54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18.bin"/><Relationship Id="rId3" Type="http://schemas.openxmlformats.org/officeDocument/2006/relationships/image" Target="../media/image34.png"/><Relationship Id="rId7" Type="http://schemas.openxmlformats.org/officeDocument/2006/relationships/oleObject" Target="../embeddings/oleObject15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6.png"/><Relationship Id="rId11" Type="http://schemas.openxmlformats.org/officeDocument/2006/relationships/oleObject" Target="../embeddings/oleObject17.bin"/><Relationship Id="rId5" Type="http://schemas.openxmlformats.org/officeDocument/2006/relationships/image" Target="../media/image65.png"/><Relationship Id="rId10" Type="http://schemas.openxmlformats.org/officeDocument/2006/relationships/image" Target="../media/image27.wmf"/><Relationship Id="rId4" Type="http://schemas.openxmlformats.org/officeDocument/2006/relationships/image" Target="../media/image64.png"/><Relationship Id="rId9" Type="http://schemas.openxmlformats.org/officeDocument/2006/relationships/oleObject" Target="../embeddings/oleObject16.bin"/><Relationship Id="rId14" Type="http://schemas.openxmlformats.org/officeDocument/2006/relationships/image" Target="../media/image2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image" Target="../media/image58.png"/><Relationship Id="rId18" Type="http://schemas.openxmlformats.org/officeDocument/2006/relationships/image" Target="../media/image33.wmf"/><Relationship Id="rId3" Type="http://schemas.openxmlformats.org/officeDocument/2006/relationships/image" Target="../media/image40.png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57.png"/><Relationship Id="rId1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2.wmf"/><Relationship Id="rId20" Type="http://schemas.openxmlformats.org/officeDocument/2006/relationships/image" Target="../media/image80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68.png"/><Relationship Id="rId11" Type="http://schemas.openxmlformats.org/officeDocument/2006/relationships/image" Target="../media/image31.wmf"/><Relationship Id="rId5" Type="http://schemas.openxmlformats.org/officeDocument/2006/relationships/image" Target="../media/image73.png"/><Relationship Id="rId15" Type="http://schemas.openxmlformats.org/officeDocument/2006/relationships/oleObject" Target="../embeddings/oleObject21.bin"/><Relationship Id="rId10" Type="http://schemas.openxmlformats.org/officeDocument/2006/relationships/oleObject" Target="../embeddings/oleObject20.bin"/><Relationship Id="rId19" Type="http://schemas.openxmlformats.org/officeDocument/2006/relationships/image" Target="../media/image79.png"/><Relationship Id="rId4" Type="http://schemas.openxmlformats.org/officeDocument/2006/relationships/image" Target="../media/image72.png"/><Relationship Id="rId9" Type="http://schemas.openxmlformats.org/officeDocument/2006/relationships/image" Target="../media/image47.png"/><Relationship Id="rId14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37.wmf"/><Relationship Id="rId18" Type="http://schemas.openxmlformats.org/officeDocument/2006/relationships/oleObject" Target="../embeddings/oleObject29.bin"/><Relationship Id="rId26" Type="http://schemas.openxmlformats.org/officeDocument/2006/relationships/oleObject" Target="../embeddings/oleObject31.bin"/><Relationship Id="rId3" Type="http://schemas.openxmlformats.org/officeDocument/2006/relationships/image" Target="../media/image69.png"/><Relationship Id="rId21" Type="http://schemas.openxmlformats.org/officeDocument/2006/relationships/image" Target="../media/image84.png"/><Relationship Id="rId7" Type="http://schemas.openxmlformats.org/officeDocument/2006/relationships/image" Target="../media/image34.wmf"/><Relationship Id="rId12" Type="http://schemas.openxmlformats.org/officeDocument/2006/relationships/oleObject" Target="../embeddings/oleObject26.bin"/><Relationship Id="rId17" Type="http://schemas.openxmlformats.org/officeDocument/2006/relationships/image" Target="../media/image39.wmf"/><Relationship Id="rId25" Type="http://schemas.openxmlformats.org/officeDocument/2006/relationships/image" Target="../media/image86.png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8.bin"/><Relationship Id="rId20" Type="http://schemas.openxmlformats.org/officeDocument/2006/relationships/image" Target="../media/image83.png"/><Relationship Id="rId29" Type="http://schemas.openxmlformats.org/officeDocument/2006/relationships/image" Target="../media/image88.png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36.wmf"/><Relationship Id="rId24" Type="http://schemas.openxmlformats.org/officeDocument/2006/relationships/image" Target="../media/image41.wmf"/><Relationship Id="rId5" Type="http://schemas.openxmlformats.org/officeDocument/2006/relationships/image" Target="../media/image82.png"/><Relationship Id="rId15" Type="http://schemas.openxmlformats.org/officeDocument/2006/relationships/image" Target="../media/image38.wmf"/><Relationship Id="rId23" Type="http://schemas.openxmlformats.org/officeDocument/2006/relationships/oleObject" Target="../embeddings/oleObject30.bin"/><Relationship Id="rId28" Type="http://schemas.openxmlformats.org/officeDocument/2006/relationships/image" Target="../media/image61.png"/><Relationship Id="rId10" Type="http://schemas.openxmlformats.org/officeDocument/2006/relationships/oleObject" Target="../embeddings/oleObject25.bin"/><Relationship Id="rId19" Type="http://schemas.openxmlformats.org/officeDocument/2006/relationships/image" Target="../media/image40.wmf"/><Relationship Id="rId4" Type="http://schemas.openxmlformats.org/officeDocument/2006/relationships/image" Target="../media/image81.png"/><Relationship Id="rId9" Type="http://schemas.openxmlformats.org/officeDocument/2006/relationships/image" Target="../media/image35.wmf"/><Relationship Id="rId14" Type="http://schemas.openxmlformats.org/officeDocument/2006/relationships/oleObject" Target="../embeddings/oleObject27.bin"/><Relationship Id="rId22" Type="http://schemas.openxmlformats.org/officeDocument/2006/relationships/image" Target="../media/image85.png"/><Relationship Id="rId27" Type="http://schemas.openxmlformats.org/officeDocument/2006/relationships/image" Target="../media/image4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9A4C8F-4C3C-4DCB-9FD8-D94372465C1E}"/>
              </a:ext>
            </a:extLst>
          </p:cNvPr>
          <p:cNvSpPr txBox="1"/>
          <p:nvPr/>
        </p:nvSpPr>
        <p:spPr>
          <a:xfrm>
            <a:off x="2189425" y="6064277"/>
            <a:ext cx="9100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99"/>
                </a:solidFill>
                <a:ea typeface="Cambria Math" panose="02040503050406030204" pitchFamily="18" charset="0"/>
              </a:rPr>
              <a:t>Lecture 9:  BCS theory --- </a:t>
            </a:r>
            <a:r>
              <a:rPr lang="en-US" sz="2000" b="1" dirty="0">
                <a:solidFill>
                  <a:srgbClr val="000099"/>
                </a:solidFill>
                <a:ea typeface="Cambria Math" panose="02040503050406030204" pitchFamily="18" charset="0"/>
              </a:rPr>
              <a:t>Self-consistent solution and quasiparticles </a:t>
            </a:r>
          </a:p>
          <a:p>
            <a:endParaRPr lang="en-US" sz="2000" b="1" dirty="0">
              <a:solidFill>
                <a:srgbClr val="003399"/>
              </a:solidFill>
              <a:ea typeface="Cambria Math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9A4C8F-4C3C-4DCB-9FD8-D94372465C1E}"/>
              </a:ext>
            </a:extLst>
          </p:cNvPr>
          <p:cNvSpPr txBox="1"/>
          <p:nvPr/>
        </p:nvSpPr>
        <p:spPr>
          <a:xfrm>
            <a:off x="2121706" y="246965"/>
            <a:ext cx="98397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a typeface="Cambria Math" panose="02040503050406030204" pitchFamily="18" charset="0"/>
              </a:rPr>
              <a:t>Lecture 8:  BCS theory --- Attractive </a:t>
            </a:r>
            <a:r>
              <a:rPr lang="en-US" sz="2000" b="1" dirty="0">
                <a:solidFill>
                  <a:srgbClr val="C00000"/>
                </a:solidFill>
                <a:ea typeface="Cambria Math" panose="02040503050406030204" pitchFamily="18" charset="0"/>
              </a:rPr>
              <a:t>interaction and the BCS </a:t>
            </a:r>
            <a:r>
              <a:rPr lang="en-US" sz="2000" b="1" dirty="0" err="1">
                <a:solidFill>
                  <a:srgbClr val="C00000"/>
                </a:solidFill>
                <a:ea typeface="Cambria Math" panose="02040503050406030204" pitchFamily="18" charset="0"/>
              </a:rPr>
              <a:t>wavefunction</a:t>
            </a:r>
            <a:r>
              <a:rPr lang="en-US" sz="2000" b="1" dirty="0">
                <a:solidFill>
                  <a:srgbClr val="C00000"/>
                </a:solidFill>
                <a:ea typeface="Cambria Math" panose="02040503050406030204" pitchFamily="18" charset="0"/>
              </a:rPr>
              <a:t> and ground state</a:t>
            </a:r>
          </a:p>
          <a:p>
            <a:endParaRPr lang="en-US" sz="2000" b="1" dirty="0">
              <a:solidFill>
                <a:srgbClr val="C00000"/>
              </a:solidFill>
              <a:ea typeface="Cambria Math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8814" y="6064277"/>
            <a:ext cx="1105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a typeface="Cambria Math" panose="02040503050406030204" pitchFamily="18" charset="0"/>
              </a:rPr>
              <a:t>Next time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72353" y="246965"/>
            <a:ext cx="730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a typeface="Cambria Math" panose="02040503050406030204" pitchFamily="18" charset="0"/>
              </a:rPr>
              <a:t>Today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37736" y="273538"/>
            <a:ext cx="1012873" cy="3161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9493" y="6090850"/>
            <a:ext cx="1577451" cy="3161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DFE85D-3962-4468-AC4C-76417401F8F1}"/>
              </a:ext>
            </a:extLst>
          </p:cNvPr>
          <p:cNvSpPr txBox="1"/>
          <p:nvPr/>
        </p:nvSpPr>
        <p:spPr>
          <a:xfrm>
            <a:off x="1144172" y="1681113"/>
            <a:ext cx="101015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dirty="0">
                <a:ea typeface="Cambria Math" panose="02040503050406030204" pitchFamily="18" charset="0"/>
              </a:rPr>
              <a:t>D</a:t>
            </a:r>
            <a:r>
              <a:rPr lang="en-US" dirty="0" smtClean="0">
                <a:ea typeface="Cambria Math" panose="02040503050406030204" pitchFamily="18" charset="0"/>
              </a:rPr>
              <a:t>iscussion the BCS theory in four parts:</a:t>
            </a:r>
          </a:p>
          <a:p>
            <a:pPr marL="342900" indent="-342900">
              <a:spcAft>
                <a:spcPts val="1800"/>
              </a:spcAft>
              <a:buAutoNum type="arabicPeriod"/>
            </a:pPr>
            <a:r>
              <a:rPr lang="en-US" dirty="0">
                <a:ea typeface="Cambria Math" panose="02040503050406030204" pitchFamily="18" charset="0"/>
              </a:rPr>
              <a:t>Clues to the mechanism and the Cooper instability problem 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US" dirty="0">
                <a:ea typeface="Cambria Math" panose="02040503050406030204" pitchFamily="18" charset="0"/>
              </a:rPr>
              <a:t>Attractive interaction and the BCS </a:t>
            </a:r>
            <a:r>
              <a:rPr lang="en-US" dirty="0" err="1">
                <a:ea typeface="Cambria Math" panose="02040503050406030204" pitchFamily="18" charset="0"/>
              </a:rPr>
              <a:t>wavefunction</a:t>
            </a:r>
            <a:r>
              <a:rPr lang="en-US" dirty="0">
                <a:ea typeface="Cambria Math" panose="02040503050406030204" pitchFamily="18" charset="0"/>
              </a:rPr>
              <a:t> and ground state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US" dirty="0">
                <a:ea typeface="Cambria Math" panose="02040503050406030204" pitchFamily="18" charset="0"/>
              </a:rPr>
              <a:t>Self-consistent solution and quasiparticles </a:t>
            </a:r>
          </a:p>
          <a:p>
            <a:pPr marL="342900" indent="-342900">
              <a:spcAft>
                <a:spcPts val="1800"/>
              </a:spcAft>
              <a:buFont typeface="+mj-lt"/>
              <a:buAutoNum type="arabicPeriod"/>
            </a:pPr>
            <a:r>
              <a:rPr lang="en-US" dirty="0">
                <a:ea typeface="Cambria Math" panose="02040503050406030204" pitchFamily="18" charset="0"/>
              </a:rPr>
              <a:t>Thermodynamics, electrodynamics, and the coherence factors</a:t>
            </a:r>
          </a:p>
          <a:p>
            <a:pPr>
              <a:spcAft>
                <a:spcPts val="1800"/>
              </a:spcAft>
            </a:pPr>
            <a:endParaRPr lang="en-US" dirty="0">
              <a:ea typeface="Cambria Math" panose="02040503050406030204" pitchFamily="18" charset="0"/>
            </a:endParaRPr>
          </a:p>
          <a:p>
            <a:pPr>
              <a:spcAft>
                <a:spcPts val="1200"/>
              </a:spcAft>
            </a:pPr>
            <a:r>
              <a:rPr lang="en-US" dirty="0" smtClean="0">
                <a:ea typeface="Cambria Math" panose="02040503050406030204" pitchFamily="18" charset="0"/>
              </a:rPr>
              <a:t>	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494211" y="2761581"/>
            <a:ext cx="389206" cy="173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99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8513" y="153945"/>
            <a:ext cx="284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Projection (via </a:t>
            </a:r>
            <a:r>
              <a:rPr lang="en-US" dirty="0"/>
              <a:t>phase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925047" y="5328735"/>
                <a:ext cx="11968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∆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≥1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5047" y="5328735"/>
                <a:ext cx="1196802" cy="276999"/>
              </a:xfrm>
              <a:prstGeom prst="rect">
                <a:avLst/>
              </a:prstGeom>
              <a:blipFill>
                <a:blip r:embed="rId3"/>
                <a:stretch>
                  <a:fillRect l="-4082" r="-4592" b="-32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61723" y="5097903"/>
                <a:ext cx="60481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𝐺</m:t>
                            </m:r>
                          </m:sub>
                        </m:sSub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is an eigenstate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 smtClean="0"/>
                  <a:t>, N </a:t>
                </a:r>
                <a:r>
                  <a:rPr lang="en-US" dirty="0"/>
                  <a:t>undetermined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723" y="5097903"/>
                <a:ext cx="6048102" cy="369332"/>
              </a:xfrm>
              <a:prstGeom prst="rect">
                <a:avLst/>
              </a:prstGeom>
              <a:blipFill>
                <a:blip r:embed="rId4"/>
                <a:stretch>
                  <a:fillRect l="-5645" t="-119672" b="-183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5273864"/>
              </p:ext>
            </p:extLst>
          </p:nvPr>
        </p:nvGraphicFramePr>
        <p:xfrm>
          <a:off x="1934775" y="882649"/>
          <a:ext cx="3369063" cy="5662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" name="Equation" r:id="rId5" imgW="3022560" imgH="507960" progId="Equation.DSMT4">
                  <p:embed/>
                </p:oleObj>
              </mc:Choice>
              <mc:Fallback>
                <p:oleObj name="Equation" r:id="rId5" imgW="3022560" imgH="50796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34775" y="882649"/>
                        <a:ext cx="3369063" cy="5662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29175" y="288953"/>
            <a:ext cx="125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phase fixed</a:t>
            </a:r>
            <a:endParaRPr lang="en-US" dirty="0"/>
          </a:p>
        </p:txBody>
      </p:sp>
      <p:cxnSp>
        <p:nvCxnSpPr>
          <p:cNvPr id="7" name="Straight Arrow Connector 6"/>
          <p:cNvCxnSpPr>
            <a:stCxn id="6" idx="1"/>
          </p:cNvCxnSpPr>
          <p:nvPr/>
        </p:nvCxnSpPr>
        <p:spPr>
          <a:xfrm flipH="1">
            <a:off x="4341709" y="473619"/>
            <a:ext cx="487466" cy="29752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9999542"/>
              </p:ext>
            </p:extLst>
          </p:nvPr>
        </p:nvGraphicFramePr>
        <p:xfrm>
          <a:off x="2213317" y="2003425"/>
          <a:ext cx="4331946" cy="1023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" name="Equation" r:id="rId7" imgW="4140000" imgH="977760" progId="Equation.DSMT4">
                  <p:embed/>
                </p:oleObj>
              </mc:Choice>
              <mc:Fallback>
                <p:oleObj name="Equation" r:id="rId7" imgW="4140000" imgH="97776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13317" y="2003425"/>
                        <a:ext cx="4331946" cy="1023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201471" y="1606709"/>
            <a:ext cx="1344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phase factor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957738" y="1878369"/>
            <a:ext cx="243733" cy="29752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174828" y="3244334"/>
                <a:ext cx="12782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electrons</a:t>
                </a:r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4828" y="3244334"/>
                <a:ext cx="1278235" cy="369332"/>
              </a:xfrm>
              <a:prstGeom prst="rect">
                <a:avLst/>
              </a:prstGeom>
              <a:blipFill>
                <a:blip r:embed="rId9"/>
                <a:stretch>
                  <a:fillRect t="-8197" r="-381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H="1" flipV="1">
            <a:off x="4235682" y="3064642"/>
            <a:ext cx="61173" cy="179692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5149916" y="3067775"/>
            <a:ext cx="166773" cy="24519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266092" y="3915508"/>
                <a:ext cx="3049361" cy="83478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Ψ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limLoc m:val="undOvr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box>
                                <m:box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box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sup>
                          </m:sSup>
                        </m:e>
                      </m:nary>
                      <m:d>
                        <m:dPr>
                          <m:begChr m:val="|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Ψ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092" y="3915508"/>
                <a:ext cx="3049361" cy="83478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320199"/>
              </p:ext>
            </p:extLst>
          </p:nvPr>
        </p:nvGraphicFramePr>
        <p:xfrm>
          <a:off x="5453063" y="901478"/>
          <a:ext cx="1271294" cy="561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5" name="Equation" r:id="rId11" imgW="1091880" imgH="482400" progId="Equation.DSMT4">
                  <p:embed/>
                </p:oleObj>
              </mc:Choice>
              <mc:Fallback>
                <p:oleObj name="Equation" r:id="rId11" imgW="10918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453063" y="901478"/>
                        <a:ext cx="1271294" cy="5617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292737" y="4269879"/>
                <a:ext cx="6925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Ψ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2737" y="4269879"/>
                <a:ext cx="692562" cy="369332"/>
              </a:xfrm>
              <a:prstGeom prst="rect">
                <a:avLst/>
              </a:prstGeom>
              <a:blipFill>
                <a:blip r:embed="rId13"/>
                <a:stretch>
                  <a:fillRect l="-43860" t="-119672" r="-68421" b="-183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5037197" y="4299081"/>
            <a:ext cx="13094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Projects out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1504387" y="5583266"/>
                <a:ext cx="43440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 an </a:t>
                </a:r>
                <a:r>
                  <a:rPr lang="en-US" dirty="0"/>
                  <a:t>eigenstate of N,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/>
                  <a:t> undetermined </a:t>
                </a: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4387" y="5583266"/>
                <a:ext cx="4344074" cy="369332"/>
              </a:xfrm>
              <a:prstGeom prst="rect">
                <a:avLst/>
              </a:prstGeom>
              <a:blipFill>
                <a:blip r:embed="rId14"/>
                <a:stretch>
                  <a:fillRect l="-7865" t="-121667" r="-843" b="-18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6673370" y="5282569"/>
            <a:ext cx="22125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Uncertainly relation:  </a:t>
            </a:r>
            <a:endParaRPr lang="en-US" dirty="0"/>
          </a:p>
        </p:txBody>
      </p:sp>
      <p:sp>
        <p:nvSpPr>
          <p:cNvPr id="20" name="Right Brace 19"/>
          <p:cNvSpPr/>
          <p:nvPr/>
        </p:nvSpPr>
        <p:spPr>
          <a:xfrm>
            <a:off x="5955927" y="4992692"/>
            <a:ext cx="261758" cy="1073819"/>
          </a:xfrm>
          <a:prstGeom prst="rightBrace">
            <a:avLst>
              <a:gd name="adj1" fmla="val 22216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7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9" grpId="0"/>
      <p:bldP spid="11" grpId="0"/>
      <p:bldP spid="14" grpId="0"/>
      <p:bldP spid="16" grpId="0"/>
      <p:bldP spid="17" grpId="0"/>
      <p:bldP spid="18" grpId="0"/>
      <p:bldP spid="19" grpId="0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200" y="100274"/>
            <a:ext cx="7217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Hamiltonians</a:t>
            </a:r>
            <a:r>
              <a:rPr lang="en-US" dirty="0" smtClean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799842" y="2061938"/>
                <a:ext cx="1015599" cy="3179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9842" y="2061938"/>
                <a:ext cx="1015599" cy="317972"/>
              </a:xfrm>
              <a:prstGeom prst="rect">
                <a:avLst/>
              </a:prstGeom>
              <a:blipFill>
                <a:blip r:embed="rId3"/>
                <a:stretch>
                  <a:fillRect l="-5389" t="-7692" r="-4790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684457" y="2509163"/>
                <a:ext cx="1246367" cy="3179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⃑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</m:e>
                          </m:acc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 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4457" y="2509163"/>
                <a:ext cx="1246367" cy="317972"/>
              </a:xfrm>
              <a:prstGeom prst="rect">
                <a:avLst/>
              </a:prstGeom>
              <a:blipFill>
                <a:blip r:embed="rId4"/>
                <a:stretch>
                  <a:fillRect l="-4390" t="-9615" r="-4878" b="-2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51882" y="3432621"/>
            <a:ext cx="6583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BCS pairing (“reduced”) H: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88809" y="4327501"/>
            <a:ext cx="680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68893" y="4327501"/>
            <a:ext cx="4437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Same as Cooper in 2</a:t>
            </a:r>
            <a:r>
              <a:rPr lang="en-US" baseline="30000" dirty="0" smtClean="0"/>
              <a:t>nd</a:t>
            </a:r>
            <a:r>
              <a:rPr lang="en-US" dirty="0" smtClean="0"/>
              <a:t> quantization form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89189" y="2252470"/>
            <a:ext cx="3063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Could allow spin flip scattering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444852" y="5765152"/>
                <a:ext cx="1200264" cy="4097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852" y="5765152"/>
                <a:ext cx="1200264" cy="409728"/>
              </a:xfrm>
              <a:prstGeom prst="rect">
                <a:avLst/>
              </a:prstGeom>
              <a:blipFill>
                <a:blip r:embed="rId5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888586" y="1933931"/>
            <a:ext cx="1860080" cy="1146039"/>
            <a:chOff x="996701" y="3232391"/>
            <a:chExt cx="1860080" cy="1146039"/>
          </a:xfrm>
        </p:grpSpPr>
        <p:cxnSp>
          <p:nvCxnSpPr>
            <p:cNvPr id="13" name="Straight Arrow Connector 12"/>
            <p:cNvCxnSpPr/>
            <p:nvPr/>
          </p:nvCxnSpPr>
          <p:spPr>
            <a:xfrm flipV="1">
              <a:off x="2260063" y="3499494"/>
              <a:ext cx="493168" cy="37622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 flipV="1">
              <a:off x="1531145" y="3232391"/>
              <a:ext cx="186588" cy="55574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V="1">
              <a:off x="1298107" y="3811496"/>
              <a:ext cx="400050" cy="38217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2262591" y="3891482"/>
              <a:ext cx="66675" cy="48694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Freeform 16"/>
            <p:cNvSpPr/>
            <p:nvPr/>
          </p:nvSpPr>
          <p:spPr>
            <a:xfrm rot="610506">
              <a:off x="1729497" y="3820696"/>
              <a:ext cx="530037" cy="53166"/>
            </a:xfrm>
            <a:custGeom>
              <a:avLst/>
              <a:gdLst>
                <a:gd name="connsiteX0" fmla="*/ 0 w 381000"/>
                <a:gd name="connsiteY0" fmla="*/ 16579 h 40526"/>
                <a:gd name="connsiteX1" fmla="*/ 52387 w 381000"/>
                <a:gd name="connsiteY1" fmla="*/ 40392 h 40526"/>
                <a:gd name="connsiteX2" fmla="*/ 123825 w 381000"/>
                <a:gd name="connsiteY2" fmla="*/ 7054 h 40526"/>
                <a:gd name="connsiteX3" fmla="*/ 152400 w 381000"/>
                <a:gd name="connsiteY3" fmla="*/ 2292 h 40526"/>
                <a:gd name="connsiteX4" fmla="*/ 176212 w 381000"/>
                <a:gd name="connsiteY4" fmla="*/ 35629 h 40526"/>
                <a:gd name="connsiteX5" fmla="*/ 252412 w 381000"/>
                <a:gd name="connsiteY5" fmla="*/ 2292 h 40526"/>
                <a:gd name="connsiteX6" fmla="*/ 290512 w 381000"/>
                <a:gd name="connsiteY6" fmla="*/ 26104 h 40526"/>
                <a:gd name="connsiteX7" fmla="*/ 381000 w 381000"/>
                <a:gd name="connsiteY7" fmla="*/ 21342 h 40526"/>
                <a:gd name="connsiteX0" fmla="*/ 0 w 381000"/>
                <a:gd name="connsiteY0" fmla="*/ 15629 h 34679"/>
                <a:gd name="connsiteX1" fmla="*/ 50094 w 381000"/>
                <a:gd name="connsiteY1" fmla="*/ 1825 h 34679"/>
                <a:gd name="connsiteX2" fmla="*/ 123825 w 381000"/>
                <a:gd name="connsiteY2" fmla="*/ 6104 h 34679"/>
                <a:gd name="connsiteX3" fmla="*/ 152400 w 381000"/>
                <a:gd name="connsiteY3" fmla="*/ 1342 h 34679"/>
                <a:gd name="connsiteX4" fmla="*/ 176212 w 381000"/>
                <a:gd name="connsiteY4" fmla="*/ 34679 h 34679"/>
                <a:gd name="connsiteX5" fmla="*/ 252412 w 381000"/>
                <a:gd name="connsiteY5" fmla="*/ 1342 h 34679"/>
                <a:gd name="connsiteX6" fmla="*/ 290512 w 381000"/>
                <a:gd name="connsiteY6" fmla="*/ 25154 h 34679"/>
                <a:gd name="connsiteX7" fmla="*/ 381000 w 381000"/>
                <a:gd name="connsiteY7" fmla="*/ 20392 h 34679"/>
                <a:gd name="connsiteX0" fmla="*/ 0 w 381000"/>
                <a:gd name="connsiteY0" fmla="*/ 14443 h 35203"/>
                <a:gd name="connsiteX1" fmla="*/ 50094 w 381000"/>
                <a:gd name="connsiteY1" fmla="*/ 639 h 35203"/>
                <a:gd name="connsiteX2" fmla="*/ 123825 w 381000"/>
                <a:gd name="connsiteY2" fmla="*/ 4918 h 35203"/>
                <a:gd name="connsiteX3" fmla="*/ 135157 w 381000"/>
                <a:gd name="connsiteY3" fmla="*/ 27725 h 35203"/>
                <a:gd name="connsiteX4" fmla="*/ 176212 w 381000"/>
                <a:gd name="connsiteY4" fmla="*/ 33493 h 35203"/>
                <a:gd name="connsiteX5" fmla="*/ 252412 w 381000"/>
                <a:gd name="connsiteY5" fmla="*/ 156 h 35203"/>
                <a:gd name="connsiteX6" fmla="*/ 290512 w 381000"/>
                <a:gd name="connsiteY6" fmla="*/ 23968 h 35203"/>
                <a:gd name="connsiteX7" fmla="*/ 381000 w 381000"/>
                <a:gd name="connsiteY7" fmla="*/ 19206 h 35203"/>
                <a:gd name="connsiteX0" fmla="*/ 0 w 381000"/>
                <a:gd name="connsiteY0" fmla="*/ 14368 h 35042"/>
                <a:gd name="connsiteX1" fmla="*/ 50094 w 381000"/>
                <a:gd name="connsiteY1" fmla="*/ 564 h 35042"/>
                <a:gd name="connsiteX2" fmla="*/ 97326 w 381000"/>
                <a:gd name="connsiteY2" fmla="*/ 8360 h 35042"/>
                <a:gd name="connsiteX3" fmla="*/ 135157 w 381000"/>
                <a:gd name="connsiteY3" fmla="*/ 27650 h 35042"/>
                <a:gd name="connsiteX4" fmla="*/ 176212 w 381000"/>
                <a:gd name="connsiteY4" fmla="*/ 33418 h 35042"/>
                <a:gd name="connsiteX5" fmla="*/ 252412 w 381000"/>
                <a:gd name="connsiteY5" fmla="*/ 81 h 35042"/>
                <a:gd name="connsiteX6" fmla="*/ 290512 w 381000"/>
                <a:gd name="connsiteY6" fmla="*/ 23893 h 35042"/>
                <a:gd name="connsiteX7" fmla="*/ 381000 w 381000"/>
                <a:gd name="connsiteY7" fmla="*/ 19131 h 35042"/>
                <a:gd name="connsiteX0" fmla="*/ 0 w 374546"/>
                <a:gd name="connsiteY0" fmla="*/ 19832 h 35042"/>
                <a:gd name="connsiteX1" fmla="*/ 43640 w 374546"/>
                <a:gd name="connsiteY1" fmla="*/ 564 h 35042"/>
                <a:gd name="connsiteX2" fmla="*/ 90872 w 374546"/>
                <a:gd name="connsiteY2" fmla="*/ 8360 h 35042"/>
                <a:gd name="connsiteX3" fmla="*/ 128703 w 374546"/>
                <a:gd name="connsiteY3" fmla="*/ 27650 h 35042"/>
                <a:gd name="connsiteX4" fmla="*/ 169758 w 374546"/>
                <a:gd name="connsiteY4" fmla="*/ 33418 h 35042"/>
                <a:gd name="connsiteX5" fmla="*/ 245958 w 374546"/>
                <a:gd name="connsiteY5" fmla="*/ 81 h 35042"/>
                <a:gd name="connsiteX6" fmla="*/ 284058 w 374546"/>
                <a:gd name="connsiteY6" fmla="*/ 23893 h 35042"/>
                <a:gd name="connsiteX7" fmla="*/ 374546 w 374546"/>
                <a:gd name="connsiteY7" fmla="*/ 19131 h 35042"/>
                <a:gd name="connsiteX0" fmla="*/ 0 w 374546"/>
                <a:gd name="connsiteY0" fmla="*/ 19784 h 27922"/>
                <a:gd name="connsiteX1" fmla="*/ 43640 w 374546"/>
                <a:gd name="connsiteY1" fmla="*/ 516 h 27922"/>
                <a:gd name="connsiteX2" fmla="*/ 90872 w 374546"/>
                <a:gd name="connsiteY2" fmla="*/ 8312 h 27922"/>
                <a:gd name="connsiteX3" fmla="*/ 128703 w 374546"/>
                <a:gd name="connsiteY3" fmla="*/ 27602 h 27922"/>
                <a:gd name="connsiteX4" fmla="*/ 164534 w 374546"/>
                <a:gd name="connsiteY4" fmla="*/ 18895 h 27922"/>
                <a:gd name="connsiteX5" fmla="*/ 245958 w 374546"/>
                <a:gd name="connsiteY5" fmla="*/ 33 h 27922"/>
                <a:gd name="connsiteX6" fmla="*/ 284058 w 374546"/>
                <a:gd name="connsiteY6" fmla="*/ 23845 h 27922"/>
                <a:gd name="connsiteX7" fmla="*/ 374546 w 374546"/>
                <a:gd name="connsiteY7" fmla="*/ 19083 h 27922"/>
                <a:gd name="connsiteX0" fmla="*/ 0 w 374546"/>
                <a:gd name="connsiteY0" fmla="*/ 19676 h 27779"/>
                <a:gd name="connsiteX1" fmla="*/ 43640 w 374546"/>
                <a:gd name="connsiteY1" fmla="*/ 408 h 27779"/>
                <a:gd name="connsiteX2" fmla="*/ 90872 w 374546"/>
                <a:gd name="connsiteY2" fmla="*/ 8204 h 27779"/>
                <a:gd name="connsiteX3" fmla="*/ 128703 w 374546"/>
                <a:gd name="connsiteY3" fmla="*/ 27494 h 27779"/>
                <a:gd name="connsiteX4" fmla="*/ 164534 w 374546"/>
                <a:gd name="connsiteY4" fmla="*/ 18787 h 27779"/>
                <a:gd name="connsiteX5" fmla="*/ 211475 w 374546"/>
                <a:gd name="connsiteY5" fmla="*/ 5765 h 27779"/>
                <a:gd name="connsiteX6" fmla="*/ 284058 w 374546"/>
                <a:gd name="connsiteY6" fmla="*/ 23737 h 27779"/>
                <a:gd name="connsiteX7" fmla="*/ 374546 w 374546"/>
                <a:gd name="connsiteY7" fmla="*/ 18975 h 27779"/>
                <a:gd name="connsiteX0" fmla="*/ 0 w 374546"/>
                <a:gd name="connsiteY0" fmla="*/ 19676 h 27779"/>
                <a:gd name="connsiteX1" fmla="*/ 43640 w 374546"/>
                <a:gd name="connsiteY1" fmla="*/ 408 h 27779"/>
                <a:gd name="connsiteX2" fmla="*/ 90872 w 374546"/>
                <a:gd name="connsiteY2" fmla="*/ 8204 h 27779"/>
                <a:gd name="connsiteX3" fmla="*/ 128703 w 374546"/>
                <a:gd name="connsiteY3" fmla="*/ 27494 h 27779"/>
                <a:gd name="connsiteX4" fmla="*/ 164534 w 374546"/>
                <a:gd name="connsiteY4" fmla="*/ 18787 h 27779"/>
                <a:gd name="connsiteX5" fmla="*/ 211475 w 374546"/>
                <a:gd name="connsiteY5" fmla="*/ 5765 h 27779"/>
                <a:gd name="connsiteX6" fmla="*/ 247494 w 374546"/>
                <a:gd name="connsiteY6" fmla="*/ 21005 h 27779"/>
                <a:gd name="connsiteX7" fmla="*/ 374546 w 374546"/>
                <a:gd name="connsiteY7" fmla="*/ 18975 h 27779"/>
                <a:gd name="connsiteX0" fmla="*/ 0 w 374546"/>
                <a:gd name="connsiteY0" fmla="*/ 19676 h 27779"/>
                <a:gd name="connsiteX1" fmla="*/ 43640 w 374546"/>
                <a:gd name="connsiteY1" fmla="*/ 408 h 27779"/>
                <a:gd name="connsiteX2" fmla="*/ 90872 w 374546"/>
                <a:gd name="connsiteY2" fmla="*/ 8204 h 27779"/>
                <a:gd name="connsiteX3" fmla="*/ 128703 w 374546"/>
                <a:gd name="connsiteY3" fmla="*/ 27494 h 27779"/>
                <a:gd name="connsiteX4" fmla="*/ 164534 w 374546"/>
                <a:gd name="connsiteY4" fmla="*/ 18787 h 27779"/>
                <a:gd name="connsiteX5" fmla="*/ 211475 w 374546"/>
                <a:gd name="connsiteY5" fmla="*/ 5765 h 27779"/>
                <a:gd name="connsiteX6" fmla="*/ 247494 w 374546"/>
                <a:gd name="connsiteY6" fmla="*/ 21005 h 27779"/>
                <a:gd name="connsiteX7" fmla="*/ 304338 w 374546"/>
                <a:gd name="connsiteY7" fmla="*/ 24625 h 27779"/>
                <a:gd name="connsiteX8" fmla="*/ 374546 w 374546"/>
                <a:gd name="connsiteY8" fmla="*/ 18975 h 27779"/>
                <a:gd name="connsiteX0" fmla="*/ 0 w 374546"/>
                <a:gd name="connsiteY0" fmla="*/ 19676 h 27779"/>
                <a:gd name="connsiteX1" fmla="*/ 43640 w 374546"/>
                <a:gd name="connsiteY1" fmla="*/ 408 h 27779"/>
                <a:gd name="connsiteX2" fmla="*/ 90872 w 374546"/>
                <a:gd name="connsiteY2" fmla="*/ 8204 h 27779"/>
                <a:gd name="connsiteX3" fmla="*/ 128703 w 374546"/>
                <a:gd name="connsiteY3" fmla="*/ 27494 h 27779"/>
                <a:gd name="connsiteX4" fmla="*/ 164534 w 374546"/>
                <a:gd name="connsiteY4" fmla="*/ 18787 h 27779"/>
                <a:gd name="connsiteX5" fmla="*/ 211475 w 374546"/>
                <a:gd name="connsiteY5" fmla="*/ 5765 h 27779"/>
                <a:gd name="connsiteX6" fmla="*/ 247494 w 374546"/>
                <a:gd name="connsiteY6" fmla="*/ 21005 h 27779"/>
                <a:gd name="connsiteX7" fmla="*/ 301662 w 374546"/>
                <a:gd name="connsiteY7" fmla="*/ 13603 h 27779"/>
                <a:gd name="connsiteX8" fmla="*/ 374546 w 374546"/>
                <a:gd name="connsiteY8" fmla="*/ 18975 h 27779"/>
                <a:gd name="connsiteX0" fmla="*/ 0 w 374546"/>
                <a:gd name="connsiteY0" fmla="*/ 19676 h 27779"/>
                <a:gd name="connsiteX1" fmla="*/ 43640 w 374546"/>
                <a:gd name="connsiteY1" fmla="*/ 408 h 27779"/>
                <a:gd name="connsiteX2" fmla="*/ 90872 w 374546"/>
                <a:gd name="connsiteY2" fmla="*/ 8204 h 27779"/>
                <a:gd name="connsiteX3" fmla="*/ 128703 w 374546"/>
                <a:gd name="connsiteY3" fmla="*/ 27494 h 27779"/>
                <a:gd name="connsiteX4" fmla="*/ 164534 w 374546"/>
                <a:gd name="connsiteY4" fmla="*/ 18787 h 27779"/>
                <a:gd name="connsiteX5" fmla="*/ 211475 w 374546"/>
                <a:gd name="connsiteY5" fmla="*/ 5765 h 27779"/>
                <a:gd name="connsiteX6" fmla="*/ 247494 w 374546"/>
                <a:gd name="connsiteY6" fmla="*/ 21005 h 27779"/>
                <a:gd name="connsiteX7" fmla="*/ 301662 w 374546"/>
                <a:gd name="connsiteY7" fmla="*/ 13603 h 27779"/>
                <a:gd name="connsiteX8" fmla="*/ 374546 w 374546"/>
                <a:gd name="connsiteY8" fmla="*/ 18975 h 2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4546" h="27779">
                  <a:moveTo>
                    <a:pt x="0" y="19676"/>
                  </a:moveTo>
                  <a:cubicBezTo>
                    <a:pt x="15875" y="32376"/>
                    <a:pt x="28495" y="2320"/>
                    <a:pt x="43640" y="408"/>
                  </a:cubicBezTo>
                  <a:cubicBezTo>
                    <a:pt x="58785" y="-1504"/>
                    <a:pt x="76695" y="3690"/>
                    <a:pt x="90872" y="8204"/>
                  </a:cubicBezTo>
                  <a:cubicBezTo>
                    <a:pt x="105049" y="12718"/>
                    <a:pt x="116426" y="25730"/>
                    <a:pt x="128703" y="27494"/>
                  </a:cubicBezTo>
                  <a:cubicBezTo>
                    <a:pt x="140980" y="29258"/>
                    <a:pt x="150739" y="22408"/>
                    <a:pt x="164534" y="18787"/>
                  </a:cubicBezTo>
                  <a:cubicBezTo>
                    <a:pt x="178329" y="15166"/>
                    <a:pt x="197648" y="5395"/>
                    <a:pt x="211475" y="5765"/>
                  </a:cubicBezTo>
                  <a:cubicBezTo>
                    <a:pt x="225302" y="6135"/>
                    <a:pt x="232017" y="17862"/>
                    <a:pt x="247494" y="21005"/>
                  </a:cubicBezTo>
                  <a:cubicBezTo>
                    <a:pt x="262971" y="24148"/>
                    <a:pt x="280487" y="13941"/>
                    <a:pt x="301662" y="13603"/>
                  </a:cubicBezTo>
                  <a:cubicBezTo>
                    <a:pt x="325809" y="25512"/>
                    <a:pt x="362845" y="19917"/>
                    <a:pt x="374546" y="18975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5597884"/>
                </p:ext>
              </p:extLst>
            </p:nvPr>
          </p:nvGraphicFramePr>
          <p:xfrm>
            <a:off x="1073945" y="3419314"/>
            <a:ext cx="4572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30" name="Equation" r:id="rId6" imgW="457200" imgH="228600" progId="Equation.DSMT4">
                    <p:embed/>
                  </p:oleObj>
                </mc:Choice>
                <mc:Fallback>
                  <p:oleObj name="Equation" r:id="rId6" imgW="457200" imgH="228600" progId="Equation.DSMT4">
                    <p:embed/>
                    <p:pic>
                      <p:nvPicPr>
                        <p:cNvPr id="18" name="Object 17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1073945" y="3419314"/>
                          <a:ext cx="4572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>
              <p:extLst/>
            </p:nvPr>
          </p:nvGraphicFramePr>
          <p:xfrm>
            <a:off x="2539281" y="3624956"/>
            <a:ext cx="3175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31" name="Equation" r:id="rId8" imgW="317160" imgH="228600" progId="Equation.DSMT4">
                    <p:embed/>
                  </p:oleObj>
                </mc:Choice>
                <mc:Fallback>
                  <p:oleObj name="Equation" r:id="rId8" imgW="317160" imgH="228600" progId="Equation.DSMT4">
                    <p:embed/>
                    <p:pic>
                      <p:nvPicPr>
                        <p:cNvPr id="19" name="Object 18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2539281" y="3624956"/>
                          <a:ext cx="3175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35516894"/>
                </p:ext>
              </p:extLst>
            </p:nvPr>
          </p:nvGraphicFramePr>
          <p:xfrm>
            <a:off x="996701" y="3836527"/>
            <a:ext cx="476250" cy="250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32" name="Equation" r:id="rId10" imgW="431640" imgH="228600" progId="Equation.DSMT4">
                    <p:embed/>
                  </p:oleObj>
                </mc:Choice>
                <mc:Fallback>
                  <p:oleObj name="Equation" r:id="rId10" imgW="431640" imgH="228600" progId="Equation.DSMT4">
                    <p:embed/>
                    <p:pic>
                      <p:nvPicPr>
                        <p:cNvPr id="20" name="Object 19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996701" y="3836527"/>
                          <a:ext cx="476250" cy="25082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>
              <p:extLst/>
            </p:nvPr>
          </p:nvGraphicFramePr>
          <p:xfrm>
            <a:off x="2311400" y="4000500"/>
            <a:ext cx="269875" cy="231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33" name="Equation" r:id="rId12" imgW="317160" imgH="228600" progId="Equation.DSMT4">
                    <p:embed/>
                  </p:oleObj>
                </mc:Choice>
                <mc:Fallback>
                  <p:oleObj name="Equation" r:id="rId12" imgW="317160" imgH="228600" progId="Equation.DSMT4">
                    <p:embed/>
                    <p:pic>
                      <p:nvPicPr>
                        <p:cNvPr id="21" name="Object 20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311400" y="4000500"/>
                          <a:ext cx="269875" cy="23177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/>
            <p:cNvGraphicFramePr>
              <a:graphicFrameLocks noChangeAspect="1"/>
            </p:cNvGraphicFramePr>
            <p:nvPr>
              <p:extLst/>
            </p:nvPr>
          </p:nvGraphicFramePr>
          <p:xfrm>
            <a:off x="1867227" y="3870738"/>
            <a:ext cx="1651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34" name="Equation" r:id="rId14" imgW="164880" imgH="215640" progId="Equation.DSMT4">
                    <p:embed/>
                  </p:oleObj>
                </mc:Choice>
                <mc:Fallback>
                  <p:oleObj name="Equation" r:id="rId14" imgW="164880" imgH="215640" progId="Equation.DSMT4">
                    <p:embed/>
                    <p:pic>
                      <p:nvPicPr>
                        <p:cNvPr id="22" name="Object 21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1867227" y="3870738"/>
                          <a:ext cx="165100" cy="215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7565315"/>
              </p:ext>
            </p:extLst>
          </p:nvPr>
        </p:nvGraphicFramePr>
        <p:xfrm>
          <a:off x="714211" y="4986656"/>
          <a:ext cx="503237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35" name="Equation" r:id="rId16" imgW="457200" imgH="279360" progId="Equation.DSMT4">
                  <p:embed/>
                </p:oleObj>
              </mc:Choice>
              <mc:Fallback>
                <p:oleObj name="Equation" r:id="rId16" imgW="457200" imgH="27936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14211" y="4986656"/>
                        <a:ext cx="503237" cy="306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1125788" y="4283301"/>
            <a:ext cx="1654334" cy="1129197"/>
            <a:chOff x="2191567" y="6227981"/>
            <a:chExt cx="1654334" cy="1016266"/>
          </a:xfrm>
        </p:grpSpPr>
        <p:cxnSp>
          <p:nvCxnSpPr>
            <p:cNvPr id="25" name="Straight Arrow Connector 24"/>
            <p:cNvCxnSpPr/>
            <p:nvPr/>
          </p:nvCxnSpPr>
          <p:spPr>
            <a:xfrm flipV="1">
              <a:off x="3390522" y="6459825"/>
              <a:ext cx="455379" cy="29747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 flipV="1">
              <a:off x="2681002" y="6227981"/>
              <a:ext cx="80151" cy="46368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2429132" y="6691668"/>
              <a:ext cx="338856" cy="36781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 flipV="1">
              <a:off x="3393616" y="6757299"/>
              <a:ext cx="66675" cy="48694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Freeform 28"/>
            <p:cNvSpPr/>
            <p:nvPr/>
          </p:nvSpPr>
          <p:spPr>
            <a:xfrm rot="610506">
              <a:off x="2761433" y="6712981"/>
              <a:ext cx="623428" cy="55414"/>
            </a:xfrm>
            <a:custGeom>
              <a:avLst/>
              <a:gdLst>
                <a:gd name="connsiteX0" fmla="*/ 0 w 381000"/>
                <a:gd name="connsiteY0" fmla="*/ 16579 h 40526"/>
                <a:gd name="connsiteX1" fmla="*/ 52387 w 381000"/>
                <a:gd name="connsiteY1" fmla="*/ 40392 h 40526"/>
                <a:gd name="connsiteX2" fmla="*/ 123825 w 381000"/>
                <a:gd name="connsiteY2" fmla="*/ 7054 h 40526"/>
                <a:gd name="connsiteX3" fmla="*/ 152400 w 381000"/>
                <a:gd name="connsiteY3" fmla="*/ 2292 h 40526"/>
                <a:gd name="connsiteX4" fmla="*/ 176212 w 381000"/>
                <a:gd name="connsiteY4" fmla="*/ 35629 h 40526"/>
                <a:gd name="connsiteX5" fmla="*/ 252412 w 381000"/>
                <a:gd name="connsiteY5" fmla="*/ 2292 h 40526"/>
                <a:gd name="connsiteX6" fmla="*/ 290512 w 381000"/>
                <a:gd name="connsiteY6" fmla="*/ 26104 h 40526"/>
                <a:gd name="connsiteX7" fmla="*/ 381000 w 381000"/>
                <a:gd name="connsiteY7" fmla="*/ 21342 h 40526"/>
                <a:gd name="connsiteX0" fmla="*/ 0 w 381000"/>
                <a:gd name="connsiteY0" fmla="*/ 15629 h 34679"/>
                <a:gd name="connsiteX1" fmla="*/ 50094 w 381000"/>
                <a:gd name="connsiteY1" fmla="*/ 1825 h 34679"/>
                <a:gd name="connsiteX2" fmla="*/ 123825 w 381000"/>
                <a:gd name="connsiteY2" fmla="*/ 6104 h 34679"/>
                <a:gd name="connsiteX3" fmla="*/ 152400 w 381000"/>
                <a:gd name="connsiteY3" fmla="*/ 1342 h 34679"/>
                <a:gd name="connsiteX4" fmla="*/ 176212 w 381000"/>
                <a:gd name="connsiteY4" fmla="*/ 34679 h 34679"/>
                <a:gd name="connsiteX5" fmla="*/ 252412 w 381000"/>
                <a:gd name="connsiteY5" fmla="*/ 1342 h 34679"/>
                <a:gd name="connsiteX6" fmla="*/ 290512 w 381000"/>
                <a:gd name="connsiteY6" fmla="*/ 25154 h 34679"/>
                <a:gd name="connsiteX7" fmla="*/ 381000 w 381000"/>
                <a:gd name="connsiteY7" fmla="*/ 20392 h 34679"/>
                <a:gd name="connsiteX0" fmla="*/ 0 w 381000"/>
                <a:gd name="connsiteY0" fmla="*/ 14443 h 35203"/>
                <a:gd name="connsiteX1" fmla="*/ 50094 w 381000"/>
                <a:gd name="connsiteY1" fmla="*/ 639 h 35203"/>
                <a:gd name="connsiteX2" fmla="*/ 123825 w 381000"/>
                <a:gd name="connsiteY2" fmla="*/ 4918 h 35203"/>
                <a:gd name="connsiteX3" fmla="*/ 135157 w 381000"/>
                <a:gd name="connsiteY3" fmla="*/ 27725 h 35203"/>
                <a:gd name="connsiteX4" fmla="*/ 176212 w 381000"/>
                <a:gd name="connsiteY4" fmla="*/ 33493 h 35203"/>
                <a:gd name="connsiteX5" fmla="*/ 252412 w 381000"/>
                <a:gd name="connsiteY5" fmla="*/ 156 h 35203"/>
                <a:gd name="connsiteX6" fmla="*/ 290512 w 381000"/>
                <a:gd name="connsiteY6" fmla="*/ 23968 h 35203"/>
                <a:gd name="connsiteX7" fmla="*/ 381000 w 381000"/>
                <a:gd name="connsiteY7" fmla="*/ 19206 h 35203"/>
                <a:gd name="connsiteX0" fmla="*/ 0 w 381000"/>
                <a:gd name="connsiteY0" fmla="*/ 14368 h 35042"/>
                <a:gd name="connsiteX1" fmla="*/ 50094 w 381000"/>
                <a:gd name="connsiteY1" fmla="*/ 564 h 35042"/>
                <a:gd name="connsiteX2" fmla="*/ 97326 w 381000"/>
                <a:gd name="connsiteY2" fmla="*/ 8360 h 35042"/>
                <a:gd name="connsiteX3" fmla="*/ 135157 w 381000"/>
                <a:gd name="connsiteY3" fmla="*/ 27650 h 35042"/>
                <a:gd name="connsiteX4" fmla="*/ 176212 w 381000"/>
                <a:gd name="connsiteY4" fmla="*/ 33418 h 35042"/>
                <a:gd name="connsiteX5" fmla="*/ 252412 w 381000"/>
                <a:gd name="connsiteY5" fmla="*/ 81 h 35042"/>
                <a:gd name="connsiteX6" fmla="*/ 290512 w 381000"/>
                <a:gd name="connsiteY6" fmla="*/ 23893 h 35042"/>
                <a:gd name="connsiteX7" fmla="*/ 381000 w 381000"/>
                <a:gd name="connsiteY7" fmla="*/ 19131 h 35042"/>
                <a:gd name="connsiteX0" fmla="*/ 0 w 374546"/>
                <a:gd name="connsiteY0" fmla="*/ 19832 h 35042"/>
                <a:gd name="connsiteX1" fmla="*/ 43640 w 374546"/>
                <a:gd name="connsiteY1" fmla="*/ 564 h 35042"/>
                <a:gd name="connsiteX2" fmla="*/ 90872 w 374546"/>
                <a:gd name="connsiteY2" fmla="*/ 8360 h 35042"/>
                <a:gd name="connsiteX3" fmla="*/ 128703 w 374546"/>
                <a:gd name="connsiteY3" fmla="*/ 27650 h 35042"/>
                <a:gd name="connsiteX4" fmla="*/ 169758 w 374546"/>
                <a:gd name="connsiteY4" fmla="*/ 33418 h 35042"/>
                <a:gd name="connsiteX5" fmla="*/ 245958 w 374546"/>
                <a:gd name="connsiteY5" fmla="*/ 81 h 35042"/>
                <a:gd name="connsiteX6" fmla="*/ 284058 w 374546"/>
                <a:gd name="connsiteY6" fmla="*/ 23893 h 35042"/>
                <a:gd name="connsiteX7" fmla="*/ 374546 w 374546"/>
                <a:gd name="connsiteY7" fmla="*/ 19131 h 35042"/>
                <a:gd name="connsiteX0" fmla="*/ 0 w 374546"/>
                <a:gd name="connsiteY0" fmla="*/ 19784 h 27922"/>
                <a:gd name="connsiteX1" fmla="*/ 43640 w 374546"/>
                <a:gd name="connsiteY1" fmla="*/ 516 h 27922"/>
                <a:gd name="connsiteX2" fmla="*/ 90872 w 374546"/>
                <a:gd name="connsiteY2" fmla="*/ 8312 h 27922"/>
                <a:gd name="connsiteX3" fmla="*/ 128703 w 374546"/>
                <a:gd name="connsiteY3" fmla="*/ 27602 h 27922"/>
                <a:gd name="connsiteX4" fmla="*/ 164534 w 374546"/>
                <a:gd name="connsiteY4" fmla="*/ 18895 h 27922"/>
                <a:gd name="connsiteX5" fmla="*/ 245958 w 374546"/>
                <a:gd name="connsiteY5" fmla="*/ 33 h 27922"/>
                <a:gd name="connsiteX6" fmla="*/ 284058 w 374546"/>
                <a:gd name="connsiteY6" fmla="*/ 23845 h 27922"/>
                <a:gd name="connsiteX7" fmla="*/ 374546 w 374546"/>
                <a:gd name="connsiteY7" fmla="*/ 19083 h 27922"/>
                <a:gd name="connsiteX0" fmla="*/ 0 w 374546"/>
                <a:gd name="connsiteY0" fmla="*/ 19676 h 27779"/>
                <a:gd name="connsiteX1" fmla="*/ 43640 w 374546"/>
                <a:gd name="connsiteY1" fmla="*/ 408 h 27779"/>
                <a:gd name="connsiteX2" fmla="*/ 90872 w 374546"/>
                <a:gd name="connsiteY2" fmla="*/ 8204 h 27779"/>
                <a:gd name="connsiteX3" fmla="*/ 128703 w 374546"/>
                <a:gd name="connsiteY3" fmla="*/ 27494 h 27779"/>
                <a:gd name="connsiteX4" fmla="*/ 164534 w 374546"/>
                <a:gd name="connsiteY4" fmla="*/ 18787 h 27779"/>
                <a:gd name="connsiteX5" fmla="*/ 211475 w 374546"/>
                <a:gd name="connsiteY5" fmla="*/ 5765 h 27779"/>
                <a:gd name="connsiteX6" fmla="*/ 284058 w 374546"/>
                <a:gd name="connsiteY6" fmla="*/ 23737 h 27779"/>
                <a:gd name="connsiteX7" fmla="*/ 374546 w 374546"/>
                <a:gd name="connsiteY7" fmla="*/ 18975 h 27779"/>
                <a:gd name="connsiteX0" fmla="*/ 0 w 374546"/>
                <a:gd name="connsiteY0" fmla="*/ 19676 h 27779"/>
                <a:gd name="connsiteX1" fmla="*/ 43640 w 374546"/>
                <a:gd name="connsiteY1" fmla="*/ 408 h 27779"/>
                <a:gd name="connsiteX2" fmla="*/ 90872 w 374546"/>
                <a:gd name="connsiteY2" fmla="*/ 8204 h 27779"/>
                <a:gd name="connsiteX3" fmla="*/ 128703 w 374546"/>
                <a:gd name="connsiteY3" fmla="*/ 27494 h 27779"/>
                <a:gd name="connsiteX4" fmla="*/ 164534 w 374546"/>
                <a:gd name="connsiteY4" fmla="*/ 18787 h 27779"/>
                <a:gd name="connsiteX5" fmla="*/ 211475 w 374546"/>
                <a:gd name="connsiteY5" fmla="*/ 5765 h 27779"/>
                <a:gd name="connsiteX6" fmla="*/ 247494 w 374546"/>
                <a:gd name="connsiteY6" fmla="*/ 21005 h 27779"/>
                <a:gd name="connsiteX7" fmla="*/ 374546 w 374546"/>
                <a:gd name="connsiteY7" fmla="*/ 18975 h 27779"/>
                <a:gd name="connsiteX0" fmla="*/ 0 w 374546"/>
                <a:gd name="connsiteY0" fmla="*/ 19676 h 27779"/>
                <a:gd name="connsiteX1" fmla="*/ 43640 w 374546"/>
                <a:gd name="connsiteY1" fmla="*/ 408 h 27779"/>
                <a:gd name="connsiteX2" fmla="*/ 90872 w 374546"/>
                <a:gd name="connsiteY2" fmla="*/ 8204 h 27779"/>
                <a:gd name="connsiteX3" fmla="*/ 128703 w 374546"/>
                <a:gd name="connsiteY3" fmla="*/ 27494 h 27779"/>
                <a:gd name="connsiteX4" fmla="*/ 164534 w 374546"/>
                <a:gd name="connsiteY4" fmla="*/ 18787 h 27779"/>
                <a:gd name="connsiteX5" fmla="*/ 211475 w 374546"/>
                <a:gd name="connsiteY5" fmla="*/ 5765 h 27779"/>
                <a:gd name="connsiteX6" fmla="*/ 247494 w 374546"/>
                <a:gd name="connsiteY6" fmla="*/ 21005 h 27779"/>
                <a:gd name="connsiteX7" fmla="*/ 304338 w 374546"/>
                <a:gd name="connsiteY7" fmla="*/ 24625 h 27779"/>
                <a:gd name="connsiteX8" fmla="*/ 374546 w 374546"/>
                <a:gd name="connsiteY8" fmla="*/ 18975 h 27779"/>
                <a:gd name="connsiteX0" fmla="*/ 0 w 374546"/>
                <a:gd name="connsiteY0" fmla="*/ 19676 h 27779"/>
                <a:gd name="connsiteX1" fmla="*/ 43640 w 374546"/>
                <a:gd name="connsiteY1" fmla="*/ 408 h 27779"/>
                <a:gd name="connsiteX2" fmla="*/ 90872 w 374546"/>
                <a:gd name="connsiteY2" fmla="*/ 8204 h 27779"/>
                <a:gd name="connsiteX3" fmla="*/ 128703 w 374546"/>
                <a:gd name="connsiteY3" fmla="*/ 27494 h 27779"/>
                <a:gd name="connsiteX4" fmla="*/ 164534 w 374546"/>
                <a:gd name="connsiteY4" fmla="*/ 18787 h 27779"/>
                <a:gd name="connsiteX5" fmla="*/ 211475 w 374546"/>
                <a:gd name="connsiteY5" fmla="*/ 5765 h 27779"/>
                <a:gd name="connsiteX6" fmla="*/ 247494 w 374546"/>
                <a:gd name="connsiteY6" fmla="*/ 21005 h 27779"/>
                <a:gd name="connsiteX7" fmla="*/ 301662 w 374546"/>
                <a:gd name="connsiteY7" fmla="*/ 13603 h 27779"/>
                <a:gd name="connsiteX8" fmla="*/ 374546 w 374546"/>
                <a:gd name="connsiteY8" fmla="*/ 18975 h 27779"/>
                <a:gd name="connsiteX0" fmla="*/ 0 w 374546"/>
                <a:gd name="connsiteY0" fmla="*/ 19676 h 27779"/>
                <a:gd name="connsiteX1" fmla="*/ 43640 w 374546"/>
                <a:gd name="connsiteY1" fmla="*/ 408 h 27779"/>
                <a:gd name="connsiteX2" fmla="*/ 90872 w 374546"/>
                <a:gd name="connsiteY2" fmla="*/ 8204 h 27779"/>
                <a:gd name="connsiteX3" fmla="*/ 128703 w 374546"/>
                <a:gd name="connsiteY3" fmla="*/ 27494 h 27779"/>
                <a:gd name="connsiteX4" fmla="*/ 164534 w 374546"/>
                <a:gd name="connsiteY4" fmla="*/ 18787 h 27779"/>
                <a:gd name="connsiteX5" fmla="*/ 211475 w 374546"/>
                <a:gd name="connsiteY5" fmla="*/ 5765 h 27779"/>
                <a:gd name="connsiteX6" fmla="*/ 247494 w 374546"/>
                <a:gd name="connsiteY6" fmla="*/ 21005 h 27779"/>
                <a:gd name="connsiteX7" fmla="*/ 301662 w 374546"/>
                <a:gd name="connsiteY7" fmla="*/ 13603 h 27779"/>
                <a:gd name="connsiteX8" fmla="*/ 374546 w 374546"/>
                <a:gd name="connsiteY8" fmla="*/ 18975 h 27779"/>
                <a:gd name="connsiteX0" fmla="*/ 0 w 440540"/>
                <a:gd name="connsiteY0" fmla="*/ 45112 h 47169"/>
                <a:gd name="connsiteX1" fmla="*/ 109634 w 440540"/>
                <a:gd name="connsiteY1" fmla="*/ 1917 h 47169"/>
                <a:gd name="connsiteX2" fmla="*/ 156866 w 440540"/>
                <a:gd name="connsiteY2" fmla="*/ 9713 h 47169"/>
                <a:gd name="connsiteX3" fmla="*/ 194697 w 440540"/>
                <a:gd name="connsiteY3" fmla="*/ 29003 h 47169"/>
                <a:gd name="connsiteX4" fmla="*/ 230528 w 440540"/>
                <a:gd name="connsiteY4" fmla="*/ 20296 h 47169"/>
                <a:gd name="connsiteX5" fmla="*/ 277469 w 440540"/>
                <a:gd name="connsiteY5" fmla="*/ 7274 h 47169"/>
                <a:gd name="connsiteX6" fmla="*/ 313488 w 440540"/>
                <a:gd name="connsiteY6" fmla="*/ 22514 h 47169"/>
                <a:gd name="connsiteX7" fmla="*/ 367656 w 440540"/>
                <a:gd name="connsiteY7" fmla="*/ 15112 h 47169"/>
                <a:gd name="connsiteX8" fmla="*/ 440540 w 440540"/>
                <a:gd name="connsiteY8" fmla="*/ 20484 h 47169"/>
                <a:gd name="connsiteX0" fmla="*/ 0 w 440540"/>
                <a:gd name="connsiteY0" fmla="*/ 37849 h 42262"/>
                <a:gd name="connsiteX1" fmla="*/ 50689 w 440540"/>
                <a:gd name="connsiteY1" fmla="*/ 26494 h 42262"/>
                <a:gd name="connsiteX2" fmla="*/ 156866 w 440540"/>
                <a:gd name="connsiteY2" fmla="*/ 2450 h 42262"/>
                <a:gd name="connsiteX3" fmla="*/ 194697 w 440540"/>
                <a:gd name="connsiteY3" fmla="*/ 21740 h 42262"/>
                <a:gd name="connsiteX4" fmla="*/ 230528 w 440540"/>
                <a:gd name="connsiteY4" fmla="*/ 13033 h 42262"/>
                <a:gd name="connsiteX5" fmla="*/ 277469 w 440540"/>
                <a:gd name="connsiteY5" fmla="*/ 11 h 42262"/>
                <a:gd name="connsiteX6" fmla="*/ 313488 w 440540"/>
                <a:gd name="connsiteY6" fmla="*/ 15251 h 42262"/>
                <a:gd name="connsiteX7" fmla="*/ 367656 w 440540"/>
                <a:gd name="connsiteY7" fmla="*/ 7849 h 42262"/>
                <a:gd name="connsiteX8" fmla="*/ 440540 w 440540"/>
                <a:gd name="connsiteY8" fmla="*/ 13221 h 42262"/>
                <a:gd name="connsiteX0" fmla="*/ 0 w 440540"/>
                <a:gd name="connsiteY0" fmla="*/ 37849 h 41668"/>
                <a:gd name="connsiteX1" fmla="*/ 50689 w 440540"/>
                <a:gd name="connsiteY1" fmla="*/ 26494 h 41668"/>
                <a:gd name="connsiteX2" fmla="*/ 99704 w 440540"/>
                <a:gd name="connsiteY2" fmla="*/ 41639 h 41668"/>
                <a:gd name="connsiteX3" fmla="*/ 194697 w 440540"/>
                <a:gd name="connsiteY3" fmla="*/ 21740 h 41668"/>
                <a:gd name="connsiteX4" fmla="*/ 230528 w 440540"/>
                <a:gd name="connsiteY4" fmla="*/ 13033 h 41668"/>
                <a:gd name="connsiteX5" fmla="*/ 277469 w 440540"/>
                <a:gd name="connsiteY5" fmla="*/ 11 h 41668"/>
                <a:gd name="connsiteX6" fmla="*/ 313488 w 440540"/>
                <a:gd name="connsiteY6" fmla="*/ 15251 h 41668"/>
                <a:gd name="connsiteX7" fmla="*/ 367656 w 440540"/>
                <a:gd name="connsiteY7" fmla="*/ 7849 h 41668"/>
                <a:gd name="connsiteX8" fmla="*/ 440540 w 440540"/>
                <a:gd name="connsiteY8" fmla="*/ 13221 h 41668"/>
                <a:gd name="connsiteX0" fmla="*/ 0 w 440540"/>
                <a:gd name="connsiteY0" fmla="*/ 37849 h 41639"/>
                <a:gd name="connsiteX1" fmla="*/ 50689 w 440540"/>
                <a:gd name="connsiteY1" fmla="*/ 26494 h 41639"/>
                <a:gd name="connsiteX2" fmla="*/ 99704 w 440540"/>
                <a:gd name="connsiteY2" fmla="*/ 41639 h 41639"/>
                <a:gd name="connsiteX3" fmla="*/ 144416 w 440540"/>
                <a:gd name="connsiteY3" fmla="*/ 25885 h 41639"/>
                <a:gd name="connsiteX4" fmla="*/ 230528 w 440540"/>
                <a:gd name="connsiteY4" fmla="*/ 13033 h 41639"/>
                <a:gd name="connsiteX5" fmla="*/ 277469 w 440540"/>
                <a:gd name="connsiteY5" fmla="*/ 11 h 41639"/>
                <a:gd name="connsiteX6" fmla="*/ 313488 w 440540"/>
                <a:gd name="connsiteY6" fmla="*/ 15251 h 41639"/>
                <a:gd name="connsiteX7" fmla="*/ 367656 w 440540"/>
                <a:gd name="connsiteY7" fmla="*/ 7849 h 41639"/>
                <a:gd name="connsiteX8" fmla="*/ 440540 w 440540"/>
                <a:gd name="connsiteY8" fmla="*/ 13221 h 41639"/>
                <a:gd name="connsiteX0" fmla="*/ 0 w 440540"/>
                <a:gd name="connsiteY0" fmla="*/ 38280 h 42070"/>
                <a:gd name="connsiteX1" fmla="*/ 50689 w 440540"/>
                <a:gd name="connsiteY1" fmla="*/ 26925 h 42070"/>
                <a:gd name="connsiteX2" fmla="*/ 99704 w 440540"/>
                <a:gd name="connsiteY2" fmla="*/ 42070 h 42070"/>
                <a:gd name="connsiteX3" fmla="*/ 144416 w 440540"/>
                <a:gd name="connsiteY3" fmla="*/ 26316 h 42070"/>
                <a:gd name="connsiteX4" fmla="*/ 201566 w 440540"/>
                <a:gd name="connsiteY4" fmla="*/ 35005 h 42070"/>
                <a:gd name="connsiteX5" fmla="*/ 277469 w 440540"/>
                <a:gd name="connsiteY5" fmla="*/ 442 h 42070"/>
                <a:gd name="connsiteX6" fmla="*/ 313488 w 440540"/>
                <a:gd name="connsiteY6" fmla="*/ 15682 h 42070"/>
                <a:gd name="connsiteX7" fmla="*/ 367656 w 440540"/>
                <a:gd name="connsiteY7" fmla="*/ 8280 h 42070"/>
                <a:gd name="connsiteX8" fmla="*/ 440540 w 440540"/>
                <a:gd name="connsiteY8" fmla="*/ 13652 h 42070"/>
                <a:gd name="connsiteX0" fmla="*/ 0 w 440540"/>
                <a:gd name="connsiteY0" fmla="*/ 30000 h 33790"/>
                <a:gd name="connsiteX1" fmla="*/ 50689 w 440540"/>
                <a:gd name="connsiteY1" fmla="*/ 18645 h 33790"/>
                <a:gd name="connsiteX2" fmla="*/ 99704 w 440540"/>
                <a:gd name="connsiteY2" fmla="*/ 33790 h 33790"/>
                <a:gd name="connsiteX3" fmla="*/ 144416 w 440540"/>
                <a:gd name="connsiteY3" fmla="*/ 18036 h 33790"/>
                <a:gd name="connsiteX4" fmla="*/ 201566 w 440540"/>
                <a:gd name="connsiteY4" fmla="*/ 26725 h 33790"/>
                <a:gd name="connsiteX5" fmla="*/ 248803 w 440540"/>
                <a:gd name="connsiteY5" fmla="*/ 14928 h 33790"/>
                <a:gd name="connsiteX6" fmla="*/ 313488 w 440540"/>
                <a:gd name="connsiteY6" fmla="*/ 7402 h 33790"/>
                <a:gd name="connsiteX7" fmla="*/ 367656 w 440540"/>
                <a:gd name="connsiteY7" fmla="*/ 0 h 33790"/>
                <a:gd name="connsiteX8" fmla="*/ 440540 w 440540"/>
                <a:gd name="connsiteY8" fmla="*/ 5372 h 33790"/>
                <a:gd name="connsiteX0" fmla="*/ 0 w 440540"/>
                <a:gd name="connsiteY0" fmla="*/ 30000 h 33790"/>
                <a:gd name="connsiteX1" fmla="*/ 50689 w 440540"/>
                <a:gd name="connsiteY1" fmla="*/ 18645 h 33790"/>
                <a:gd name="connsiteX2" fmla="*/ 99704 w 440540"/>
                <a:gd name="connsiteY2" fmla="*/ 33790 h 33790"/>
                <a:gd name="connsiteX3" fmla="*/ 144416 w 440540"/>
                <a:gd name="connsiteY3" fmla="*/ 18036 h 33790"/>
                <a:gd name="connsiteX4" fmla="*/ 201566 w 440540"/>
                <a:gd name="connsiteY4" fmla="*/ 26725 h 33790"/>
                <a:gd name="connsiteX5" fmla="*/ 248803 w 440540"/>
                <a:gd name="connsiteY5" fmla="*/ 14928 h 33790"/>
                <a:gd name="connsiteX6" fmla="*/ 284694 w 440540"/>
                <a:gd name="connsiteY6" fmla="*/ 22600 h 33790"/>
                <a:gd name="connsiteX7" fmla="*/ 367656 w 440540"/>
                <a:gd name="connsiteY7" fmla="*/ 0 h 33790"/>
                <a:gd name="connsiteX8" fmla="*/ 440540 w 440540"/>
                <a:gd name="connsiteY8" fmla="*/ 5372 h 33790"/>
                <a:gd name="connsiteX0" fmla="*/ 0 w 440540"/>
                <a:gd name="connsiteY0" fmla="*/ 25164 h 28954"/>
                <a:gd name="connsiteX1" fmla="*/ 50689 w 440540"/>
                <a:gd name="connsiteY1" fmla="*/ 13809 h 28954"/>
                <a:gd name="connsiteX2" fmla="*/ 99704 w 440540"/>
                <a:gd name="connsiteY2" fmla="*/ 28954 h 28954"/>
                <a:gd name="connsiteX3" fmla="*/ 144416 w 440540"/>
                <a:gd name="connsiteY3" fmla="*/ 13200 h 28954"/>
                <a:gd name="connsiteX4" fmla="*/ 201566 w 440540"/>
                <a:gd name="connsiteY4" fmla="*/ 21889 h 28954"/>
                <a:gd name="connsiteX5" fmla="*/ 248803 w 440540"/>
                <a:gd name="connsiteY5" fmla="*/ 10092 h 28954"/>
                <a:gd name="connsiteX6" fmla="*/ 284694 w 440540"/>
                <a:gd name="connsiteY6" fmla="*/ 17764 h 28954"/>
                <a:gd name="connsiteX7" fmla="*/ 331219 w 440540"/>
                <a:gd name="connsiteY7" fmla="*/ 0 h 28954"/>
                <a:gd name="connsiteX8" fmla="*/ 440540 w 440540"/>
                <a:gd name="connsiteY8" fmla="*/ 536 h 28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0540" h="28954">
                  <a:moveTo>
                    <a:pt x="0" y="25164"/>
                  </a:moveTo>
                  <a:cubicBezTo>
                    <a:pt x="15875" y="37864"/>
                    <a:pt x="34072" y="13177"/>
                    <a:pt x="50689" y="13809"/>
                  </a:cubicBezTo>
                  <a:cubicBezTo>
                    <a:pt x="67306" y="14441"/>
                    <a:pt x="84083" y="29055"/>
                    <a:pt x="99704" y="28954"/>
                  </a:cubicBezTo>
                  <a:cubicBezTo>
                    <a:pt x="115325" y="28853"/>
                    <a:pt x="127439" y="14377"/>
                    <a:pt x="144416" y="13200"/>
                  </a:cubicBezTo>
                  <a:cubicBezTo>
                    <a:pt x="161393" y="12023"/>
                    <a:pt x="184168" y="22407"/>
                    <a:pt x="201566" y="21889"/>
                  </a:cubicBezTo>
                  <a:cubicBezTo>
                    <a:pt x="218964" y="21371"/>
                    <a:pt x="234948" y="10780"/>
                    <a:pt x="248803" y="10092"/>
                  </a:cubicBezTo>
                  <a:cubicBezTo>
                    <a:pt x="262658" y="9405"/>
                    <a:pt x="269217" y="14621"/>
                    <a:pt x="284694" y="17764"/>
                  </a:cubicBezTo>
                  <a:cubicBezTo>
                    <a:pt x="300171" y="20907"/>
                    <a:pt x="310044" y="338"/>
                    <a:pt x="331219" y="0"/>
                  </a:cubicBezTo>
                  <a:cubicBezTo>
                    <a:pt x="355366" y="11909"/>
                    <a:pt x="428839" y="1478"/>
                    <a:pt x="440540" y="536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0" name="Object 29"/>
            <p:cNvGraphicFramePr>
              <a:graphicFrameLocks noChangeAspect="1"/>
            </p:cNvGraphicFramePr>
            <p:nvPr>
              <p:extLst/>
            </p:nvPr>
          </p:nvGraphicFramePr>
          <p:xfrm>
            <a:off x="2191567" y="6258609"/>
            <a:ext cx="48260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36" name="Equation" r:id="rId18" imgW="482400" imgH="279360" progId="Equation.DSMT4">
                    <p:embed/>
                  </p:oleObj>
                </mc:Choice>
                <mc:Fallback>
                  <p:oleObj name="Equation" r:id="rId18" imgW="482400" imgH="279360" progId="Equation.DSMT4">
                    <p:embed/>
                    <p:pic>
                      <p:nvPicPr>
                        <p:cNvPr id="30" name="Object 29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2191567" y="6258609"/>
                          <a:ext cx="482600" cy="279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30"/>
            <p:cNvGraphicFramePr>
              <a:graphicFrameLocks noChangeAspect="1"/>
            </p:cNvGraphicFramePr>
            <p:nvPr>
              <p:extLst/>
            </p:nvPr>
          </p:nvGraphicFramePr>
          <p:xfrm>
            <a:off x="3326421" y="6350807"/>
            <a:ext cx="34290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37" name="Equation" r:id="rId20" imgW="342720" imgH="279360" progId="Equation.DSMT4">
                    <p:embed/>
                  </p:oleObj>
                </mc:Choice>
                <mc:Fallback>
                  <p:oleObj name="Equation" r:id="rId20" imgW="342720" imgH="279360" progId="Equation.DSMT4">
                    <p:embed/>
                    <p:pic>
                      <p:nvPicPr>
                        <p:cNvPr id="31" name="Object 30"/>
                        <p:cNvPicPr/>
                        <p:nvPr/>
                      </p:nvPicPr>
                      <p:blipFill>
                        <a:blip r:embed="rId21"/>
                        <a:stretch>
                          <a:fillRect/>
                        </a:stretch>
                      </p:blipFill>
                      <p:spPr>
                        <a:xfrm>
                          <a:off x="3326421" y="6350807"/>
                          <a:ext cx="342900" cy="279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40169292"/>
                </p:ext>
              </p:extLst>
            </p:nvPr>
          </p:nvGraphicFramePr>
          <p:xfrm>
            <a:off x="3477532" y="6807640"/>
            <a:ext cx="269875" cy="284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38" name="Equation" r:id="rId22" imgW="317160" imgH="279360" progId="Equation.DSMT4">
                    <p:embed/>
                  </p:oleObj>
                </mc:Choice>
                <mc:Fallback>
                  <p:oleObj name="Equation" r:id="rId22" imgW="317160" imgH="279360" progId="Equation.DSMT4">
                    <p:embed/>
                    <p:pic>
                      <p:nvPicPr>
                        <p:cNvPr id="32" name="Object 31"/>
                        <p:cNvPicPr/>
                        <p:nvPr/>
                      </p:nvPicPr>
                      <p:blipFill>
                        <a:blip r:embed="rId23"/>
                        <a:stretch>
                          <a:fillRect/>
                        </a:stretch>
                      </p:blipFill>
                      <p:spPr>
                        <a:xfrm>
                          <a:off x="3477532" y="6807640"/>
                          <a:ext cx="269875" cy="2841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32"/>
            <p:cNvGraphicFramePr>
              <a:graphicFrameLocks noChangeAspect="1"/>
            </p:cNvGraphicFramePr>
            <p:nvPr>
              <p:extLst/>
            </p:nvPr>
          </p:nvGraphicFramePr>
          <p:xfrm>
            <a:off x="2941650" y="6789368"/>
            <a:ext cx="1651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39" name="Equation" r:id="rId24" imgW="164880" imgH="215640" progId="Equation.DSMT4">
                    <p:embed/>
                  </p:oleObj>
                </mc:Choice>
                <mc:Fallback>
                  <p:oleObj name="Equation" r:id="rId24" imgW="164880" imgH="215640" progId="Equation.DSMT4">
                    <p:embed/>
                    <p:pic>
                      <p:nvPicPr>
                        <p:cNvPr id="33" name="Object 32"/>
                        <p:cNvPicPr/>
                        <p:nvPr/>
                      </p:nvPicPr>
                      <p:blipFill>
                        <a:blip r:embed="rId25"/>
                        <a:stretch>
                          <a:fillRect/>
                        </a:stretch>
                      </p:blipFill>
                      <p:spPr>
                        <a:xfrm>
                          <a:off x="2941650" y="6789368"/>
                          <a:ext cx="165100" cy="215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7611562"/>
              </p:ext>
            </p:extLst>
          </p:nvPr>
        </p:nvGraphicFramePr>
        <p:xfrm>
          <a:off x="3915419" y="1075085"/>
          <a:ext cx="36449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40" name="Equation" r:id="rId26" imgW="3644640" imgH="901440" progId="Equation.DSMT4">
                  <p:embed/>
                </p:oleObj>
              </mc:Choice>
              <mc:Fallback>
                <p:oleObj name="Equation" r:id="rId26" imgW="3644640" imgH="901440" progId="Equation.DSMT4">
                  <p:embed/>
                  <p:pic>
                    <p:nvPicPr>
                      <p:cNvPr id="34" name="Object 33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3915419" y="1075085"/>
                        <a:ext cx="3644900" cy="901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154804" y="5075503"/>
            <a:ext cx="6508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Keep terms allowing interactions between paired electrons only. Terms left out are same in normal metal.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154804" y="5851714"/>
                <a:ext cx="66675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In further extensions, treat left out terms in perturbation theory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electrodynamic and other properties </a:t>
                </a:r>
                <a:endParaRPr lang="en-US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804" y="5851714"/>
                <a:ext cx="6667500" cy="646331"/>
              </a:xfrm>
              <a:prstGeom prst="rect">
                <a:avLst/>
              </a:prstGeom>
              <a:blipFill>
                <a:blip r:embed="rId28"/>
                <a:stretch>
                  <a:fillRect l="-823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/>
          <p:cNvSpPr/>
          <p:nvPr/>
        </p:nvSpPr>
        <p:spPr>
          <a:xfrm>
            <a:off x="461653" y="484698"/>
            <a:ext cx="8707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Besides choosing a specific form for the wavefunction, BCS also simplified the Hamiltonian: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23720" y="1156603"/>
            <a:ext cx="33568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General </a:t>
            </a:r>
            <a:r>
              <a:rPr lang="en-US" dirty="0" smtClean="0"/>
              <a:t>H (</a:t>
            </a:r>
            <a:r>
              <a:rPr lang="en-US" dirty="0"/>
              <a:t>interacting electrons</a:t>
            </a:r>
            <a:r>
              <a:rPr lang="en-US" dirty="0" smtClean="0"/>
              <a:t>):</a:t>
            </a:r>
            <a:endParaRPr lang="en-US" dirty="0"/>
          </a:p>
        </p:txBody>
      </p:sp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562461"/>
              </p:ext>
            </p:extLst>
          </p:nvPr>
        </p:nvGraphicFramePr>
        <p:xfrm>
          <a:off x="3280836" y="3311195"/>
          <a:ext cx="38862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41" name="Equation" r:id="rId29" imgW="3886200" imgH="622080" progId="Equation.DSMT4">
                  <p:embed/>
                </p:oleObj>
              </mc:Choice>
              <mc:Fallback>
                <p:oleObj name="Equation" r:id="rId29" imgW="388620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3280836" y="3311195"/>
                        <a:ext cx="38862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Down Arrow 41"/>
          <p:cNvSpPr/>
          <p:nvPr/>
        </p:nvSpPr>
        <p:spPr>
          <a:xfrm>
            <a:off x="5589189" y="4005542"/>
            <a:ext cx="148680" cy="2919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Down Arrow 42"/>
          <p:cNvSpPr/>
          <p:nvPr/>
        </p:nvSpPr>
        <p:spPr>
          <a:xfrm>
            <a:off x="6315759" y="3967778"/>
            <a:ext cx="148680" cy="2919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8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  <p:bldP spid="36" grpId="0"/>
      <p:bldP spid="37" grpId="0"/>
      <p:bldP spid="39" grpId="0"/>
      <p:bldP spid="42" grpId="0" animBg="1"/>
      <p:bldP spid="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7170" y="448639"/>
            <a:ext cx="1892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BCS  ground state: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31554" y="2749195"/>
            <a:ext cx="161606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/>
              <a:t>BCS (reduced) H: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12885" y="1088131"/>
                <a:ext cx="44977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Eigenstate  of </a:t>
                </a:r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 smtClean="0"/>
                  <a:t> so N is indeterminate 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2885" y="1088131"/>
                <a:ext cx="4497726" cy="369332"/>
              </a:xfrm>
              <a:prstGeom prst="rect">
                <a:avLst/>
              </a:prstGeom>
              <a:blipFill>
                <a:blip r:embed="rId3"/>
                <a:stretch>
                  <a:fillRect l="-108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1081" y="4327244"/>
                <a:ext cx="612471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(1)   </a:t>
                </a:r>
                <a:r>
                  <a:rPr lang="en-US" dirty="0" err="1" smtClean="0"/>
                  <a:t>Variational</a:t>
                </a:r>
                <a:r>
                  <a:rPr lang="en-US" dirty="0" smtClean="0"/>
                  <a:t> calculation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in the ground state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            </a:t>
                </a:r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81" y="4327244"/>
                <a:ext cx="6124714" cy="923330"/>
              </a:xfrm>
              <a:prstGeom prst="rect">
                <a:avLst/>
              </a:prstGeom>
              <a:blipFill>
                <a:blip r:embed="rId4"/>
                <a:stretch>
                  <a:fillRect l="-896" t="-3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6302344"/>
              </p:ext>
            </p:extLst>
          </p:nvPr>
        </p:nvGraphicFramePr>
        <p:xfrm>
          <a:off x="1391053" y="1576636"/>
          <a:ext cx="18542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2" name="Equation" r:id="rId5" imgW="1854000" imgH="698400" progId="Equation.DSMT4">
                  <p:embed/>
                </p:oleObj>
              </mc:Choice>
              <mc:Fallback>
                <p:oleObj name="Equation" r:id="rId5" imgW="1854000" imgH="69840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91053" y="1576636"/>
                        <a:ext cx="1854200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5361030"/>
              </p:ext>
            </p:extLst>
          </p:nvPr>
        </p:nvGraphicFramePr>
        <p:xfrm>
          <a:off x="2864695" y="351691"/>
          <a:ext cx="3285290" cy="645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3" name="Equation" r:id="rId7" imgW="2781000" imgH="545760" progId="Equation.DSMT4">
                  <p:embed/>
                </p:oleObj>
              </mc:Choice>
              <mc:Fallback>
                <p:oleObj name="Equation" r:id="rId7" imgW="2781000" imgH="54576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864695" y="351691"/>
                        <a:ext cx="3285290" cy="6450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684407" y="1133104"/>
                <a:ext cx="17064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4407" y="1133104"/>
                <a:ext cx="1706493" cy="276999"/>
              </a:xfrm>
              <a:prstGeom prst="rect">
                <a:avLst/>
              </a:prstGeom>
              <a:blipFill>
                <a:blip r:embed="rId9"/>
                <a:stretch>
                  <a:fillRect t="-4444" r="-2857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792434"/>
              </p:ext>
            </p:extLst>
          </p:nvPr>
        </p:nvGraphicFramePr>
        <p:xfrm>
          <a:off x="2864694" y="2555631"/>
          <a:ext cx="4430267" cy="740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4" name="Equation" r:id="rId10" imgW="3720960" imgH="622080" progId="Equation.DSMT4">
                  <p:embed/>
                </p:oleObj>
              </mc:Choice>
              <mc:Fallback>
                <p:oleObj name="Equation" r:id="rId10" imgW="3720960" imgH="622080" progId="Equation.DSMT4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864694" y="2555631"/>
                        <a:ext cx="4430267" cy="7408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>
          <a:xfrm>
            <a:off x="461081" y="3735112"/>
            <a:ext cx="3021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We will solve this in two ways: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461081" y="4972624"/>
                <a:ext cx="435131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(2) </a:t>
                </a:r>
                <a:r>
                  <a:rPr lang="en-US" dirty="0" smtClean="0"/>
                  <a:t>  </a:t>
                </a:r>
                <a:r>
                  <a:rPr lang="en-US" dirty="0" err="1" smtClean="0"/>
                  <a:t>Diagonalize</a:t>
                </a:r>
                <a:r>
                  <a:rPr lang="en-US" dirty="0" smtClean="0"/>
                  <a:t> </a:t>
                </a:r>
                <a:r>
                  <a:rPr lang="en-US" dirty="0"/>
                  <a:t>H </a:t>
                </a: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  </a:t>
                </a:r>
                <a:r>
                  <a:rPr lang="en-US" dirty="0" smtClean="0"/>
                  <a:t>excitation spectrum </a:t>
                </a:r>
                <a:endParaRPr lang="en-US" dirty="0"/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81" y="4972624"/>
                <a:ext cx="4351319" cy="369332"/>
              </a:xfrm>
              <a:prstGeom prst="rect">
                <a:avLst/>
              </a:prstGeom>
              <a:blipFill>
                <a:blip r:embed="rId12"/>
                <a:stretch>
                  <a:fillRect l="-1262" t="-10000" r="-28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847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24" grpId="0"/>
      <p:bldP spid="27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389" y="101272"/>
            <a:ext cx="285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Variational</a:t>
            </a:r>
            <a:r>
              <a:rPr lang="en-US" dirty="0" smtClean="0"/>
              <a:t> Calculation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-1075109" y="7029289"/>
            <a:ext cx="15794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</a:t>
            </a:r>
            <a:r>
              <a:rPr lang="en-US" dirty="0" smtClean="0"/>
              <a:t>inetic energy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6365" y="7050102"/>
            <a:ext cx="2571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  <a:r>
              <a:rPr lang="en-US" dirty="0" smtClean="0"/>
              <a:t>airing interaction 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716109" y="591672"/>
            <a:ext cx="10135314" cy="369332"/>
            <a:chOff x="716109" y="591672"/>
            <a:chExt cx="10135314" cy="36933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716109" y="591672"/>
                  <a:ext cx="1013531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Problem: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⟩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Ψ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𝐺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a14:m>
                  <a:r>
                    <a:rPr lang="en-US" dirty="0" smtClean="0"/>
                    <a:t>  can have any number of pairs so we would expect to get minimum energy for </a:t>
                  </a:r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6109" y="591672"/>
                  <a:ext cx="10135314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481" t="-119672" b="-18360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8" name="Object 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621936818"/>
                    </p:ext>
                  </p:extLst>
                </p:nvPr>
              </p:nvGraphicFramePr>
              <p:xfrm>
                <a:off x="9453653" y="667500"/>
                <a:ext cx="660400" cy="2286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9856" name="Equation" r:id="rId4" imgW="660240" imgH="228600" progId="Equation.DSMT4">
                        <p:embed/>
                      </p:oleObj>
                    </mc:Choice>
                    <mc:Fallback>
                      <p:oleObj name="Equation" r:id="rId4" imgW="660240" imgH="228600" progId="Equation.DSMT4">
                        <p:embed/>
                        <p:pic>
                          <p:nvPicPr>
                            <p:cNvPr id="8" name="Object 7"/>
                            <p:cNvPicPr/>
                            <p:nvPr/>
                          </p:nvPicPr>
                          <p:blipFill>
                            <a:blip r:embed="rId5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453653" y="667500"/>
                              <a:ext cx="660400" cy="2286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8" name="Object 7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621936818"/>
                    </p:ext>
                  </p:extLst>
                </p:nvPr>
              </p:nvGraphicFramePr>
              <p:xfrm>
                <a:off x="9453653" y="667500"/>
                <a:ext cx="660400" cy="228600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9830" name="Equation" r:id="rId6" imgW="660240" imgH="228600" progId="Equation.DSMT4">
                        <p:embed/>
                      </p:oleObj>
                    </mc:Choice>
                    <mc:Fallback>
                      <p:oleObj name="Equation" r:id="rId6" imgW="660240" imgH="228600" progId="Equation.DSMT4">
                        <p:embed/>
                        <p:pic>
                          <p:nvPicPr>
                            <p:cNvPr id="8" name="Object 7"/>
                            <p:cNvPicPr/>
                            <p:nvPr/>
                          </p:nvPicPr>
                          <p:blipFill>
                            <a:blip r:embed="rId7"/>
                            <a:stretch>
                              <a:fillRect/>
                            </a:stretch>
                          </p:blipFill>
                          <p:spPr>
                            <a:xfrm>
                              <a:off x="9453653" y="667500"/>
                              <a:ext cx="660400" cy="228600"/>
                            </a:xfrm>
                            <a:prstGeom prst="rect">
                              <a:avLst/>
                            </a:prstGeom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963139"/>
              </p:ext>
            </p:extLst>
          </p:nvPr>
        </p:nvGraphicFramePr>
        <p:xfrm>
          <a:off x="1130300" y="2300288"/>
          <a:ext cx="5154613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7" name="Equation" r:id="rId8" imgW="4559040" imgH="495000" progId="Equation.DSMT4">
                  <p:embed/>
                </p:oleObj>
              </mc:Choice>
              <mc:Fallback>
                <p:oleObj name="Equation" r:id="rId8" imgW="4559040" imgH="4950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130300" y="2300288"/>
                        <a:ext cx="5154613" cy="560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058683"/>
              </p:ext>
            </p:extLst>
          </p:nvPr>
        </p:nvGraphicFramePr>
        <p:xfrm>
          <a:off x="1444826" y="5716665"/>
          <a:ext cx="5380318" cy="7070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8" name="Equation" r:id="rId10" imgW="3962160" imgH="520560" progId="Equation.DSMT4">
                  <p:embed/>
                </p:oleObj>
              </mc:Choice>
              <mc:Fallback>
                <p:oleObj name="Equation" r:id="rId10" imgW="3962160" imgH="52056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444826" y="5716665"/>
                        <a:ext cx="5380318" cy="7070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922082" y="3706958"/>
            <a:ext cx="7210425" cy="1533909"/>
            <a:chOff x="449288" y="6051501"/>
            <a:chExt cx="6325809" cy="1299783"/>
          </a:xfrm>
        </p:grpSpPr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25877954"/>
                </p:ext>
              </p:extLst>
            </p:nvPr>
          </p:nvGraphicFramePr>
          <p:xfrm>
            <a:off x="449288" y="6408721"/>
            <a:ext cx="6325809" cy="5569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59" name="Equation" r:id="rId12" imgW="6324480" imgH="558720" progId="Equation.DSMT4">
                    <p:embed/>
                  </p:oleObj>
                </mc:Choice>
                <mc:Fallback>
                  <p:oleObj name="Equation" r:id="rId12" imgW="6324480" imgH="558720" progId="Equation.DSMT4">
                    <p:embed/>
                    <p:pic>
                      <p:nvPicPr>
                        <p:cNvPr id="13" name="Object 12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449288" y="6408721"/>
                          <a:ext cx="6325809" cy="55691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Arc 13"/>
            <p:cNvSpPr/>
            <p:nvPr/>
          </p:nvSpPr>
          <p:spPr>
            <a:xfrm>
              <a:off x="3652704" y="6069763"/>
              <a:ext cx="2000406" cy="1111125"/>
            </a:xfrm>
            <a:prstGeom prst="arc">
              <a:avLst>
                <a:gd name="adj1" fmla="val 11855314"/>
                <a:gd name="adj2" fmla="val 20444705"/>
              </a:avLst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Arc 14"/>
            <p:cNvSpPr/>
            <p:nvPr/>
          </p:nvSpPr>
          <p:spPr>
            <a:xfrm>
              <a:off x="2130231" y="6051501"/>
              <a:ext cx="1650789" cy="1299783"/>
            </a:xfrm>
            <a:prstGeom prst="arc">
              <a:avLst>
                <a:gd name="adj1" fmla="val 12712570"/>
                <a:gd name="adj2" fmla="val 19941268"/>
              </a:avLst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c 15"/>
            <p:cNvSpPr/>
            <p:nvPr/>
          </p:nvSpPr>
          <p:spPr>
            <a:xfrm rot="10800000">
              <a:off x="2217907" y="6203790"/>
              <a:ext cx="2169694" cy="1047344"/>
            </a:xfrm>
            <a:prstGeom prst="arc">
              <a:avLst>
                <a:gd name="adj1" fmla="val 11486070"/>
                <a:gd name="adj2" fmla="val 21075736"/>
              </a:avLst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Arc 16"/>
            <p:cNvSpPr/>
            <p:nvPr/>
          </p:nvSpPr>
          <p:spPr>
            <a:xfrm rot="10800000">
              <a:off x="4387605" y="6381147"/>
              <a:ext cx="1240524" cy="892089"/>
            </a:xfrm>
            <a:prstGeom prst="arc">
              <a:avLst>
                <a:gd name="adj1" fmla="val 11486070"/>
                <a:gd name="adj2" fmla="val 21075736"/>
              </a:avLst>
            </a:prstGeom>
            <a:ln w="127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135853"/>
              </p:ext>
            </p:extLst>
          </p:nvPr>
        </p:nvGraphicFramePr>
        <p:xfrm>
          <a:off x="3527497" y="3342849"/>
          <a:ext cx="5080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0" name="Equation" r:id="rId14" imgW="507960" imgH="266400" progId="Equation.DSMT4">
                  <p:embed/>
                </p:oleObj>
              </mc:Choice>
              <mc:Fallback>
                <p:oleObj name="Equation" r:id="rId14" imgW="507960" imgH="26640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527497" y="3342849"/>
                        <a:ext cx="5080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9930436"/>
              </p:ext>
            </p:extLst>
          </p:nvPr>
        </p:nvGraphicFramePr>
        <p:xfrm>
          <a:off x="5411233" y="3359528"/>
          <a:ext cx="4572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1" name="Equation" r:id="rId16" imgW="457200" imgH="228600" progId="Equation.DSMT4">
                  <p:embed/>
                </p:oleObj>
              </mc:Choice>
              <mc:Fallback>
                <p:oleObj name="Equation" r:id="rId16" imgW="457200" imgH="22860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411233" y="3359528"/>
                        <a:ext cx="4572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3231250"/>
              </p:ext>
            </p:extLst>
          </p:nvPr>
        </p:nvGraphicFramePr>
        <p:xfrm>
          <a:off x="3897082" y="5220085"/>
          <a:ext cx="4826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2" name="Equation" r:id="rId18" imgW="482400" imgH="266400" progId="Equation.DSMT4">
                  <p:embed/>
                </p:oleObj>
              </mc:Choice>
              <mc:Fallback>
                <p:oleObj name="Equation" r:id="rId18" imgW="482400" imgH="26640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897082" y="5220085"/>
                        <a:ext cx="4826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4615080"/>
              </p:ext>
            </p:extLst>
          </p:nvPr>
        </p:nvGraphicFramePr>
        <p:xfrm>
          <a:off x="5955382" y="5211947"/>
          <a:ext cx="431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3" name="Equation" r:id="rId20" imgW="431640" imgH="228600" progId="Equation.DSMT4">
                  <p:embed/>
                </p:oleObj>
              </mc:Choice>
              <mc:Fallback>
                <p:oleObj name="Equation" r:id="rId20" imgW="431640" imgH="22860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955382" y="5211947"/>
                        <a:ext cx="4318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316106" y="3364025"/>
            <a:ext cx="2393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</a:t>
            </a:r>
            <a:r>
              <a:rPr lang="en-US" dirty="0" smtClean="0"/>
              <a:t>or a particular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dirty="0" smtClean="0"/>
              <a:t>and </a:t>
            </a:r>
            <a:r>
              <a:rPr lang="en-US" dirty="0" smtClean="0">
                <a:sym typeface="MT Extra" panose="05050102010205020202" pitchFamily="18" charset="2"/>
              </a:rPr>
              <a:t>: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617916" y="4720604"/>
                <a:ext cx="14250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= final</a:t>
                </a:r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7916" y="4720604"/>
                <a:ext cx="1425049" cy="369332"/>
              </a:xfrm>
              <a:prstGeom prst="rect">
                <a:avLst/>
              </a:prstGeom>
              <a:blipFill>
                <a:blip r:embed="rId22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/>
          <p:cNvGrpSpPr/>
          <p:nvPr/>
        </p:nvGrpSpPr>
        <p:grpSpPr>
          <a:xfrm>
            <a:off x="9311016" y="5242784"/>
            <a:ext cx="1692274" cy="1284610"/>
            <a:chOff x="5410341" y="8413325"/>
            <a:chExt cx="1432700" cy="1046173"/>
          </a:xfrm>
        </p:grpSpPr>
        <p:cxnSp>
          <p:nvCxnSpPr>
            <p:cNvPr id="30" name="Straight Arrow Connector 29"/>
            <p:cNvCxnSpPr/>
            <p:nvPr/>
          </p:nvCxnSpPr>
          <p:spPr>
            <a:xfrm flipV="1">
              <a:off x="6291929" y="8606447"/>
              <a:ext cx="366712" cy="34228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 flipV="1">
              <a:off x="5679706" y="8413325"/>
              <a:ext cx="114594" cy="53005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5434447" y="8990016"/>
              <a:ext cx="400050" cy="38217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 flipV="1">
              <a:off x="6273418" y="8972550"/>
              <a:ext cx="66675" cy="48694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Freeform 33"/>
            <p:cNvSpPr/>
            <p:nvPr/>
          </p:nvSpPr>
          <p:spPr>
            <a:xfrm>
              <a:off x="5812602" y="8932009"/>
              <a:ext cx="475103" cy="45719"/>
            </a:xfrm>
            <a:custGeom>
              <a:avLst/>
              <a:gdLst>
                <a:gd name="connsiteX0" fmla="*/ 0 w 381000"/>
                <a:gd name="connsiteY0" fmla="*/ 16579 h 40526"/>
                <a:gd name="connsiteX1" fmla="*/ 52387 w 381000"/>
                <a:gd name="connsiteY1" fmla="*/ 40392 h 40526"/>
                <a:gd name="connsiteX2" fmla="*/ 123825 w 381000"/>
                <a:gd name="connsiteY2" fmla="*/ 7054 h 40526"/>
                <a:gd name="connsiteX3" fmla="*/ 152400 w 381000"/>
                <a:gd name="connsiteY3" fmla="*/ 2292 h 40526"/>
                <a:gd name="connsiteX4" fmla="*/ 176212 w 381000"/>
                <a:gd name="connsiteY4" fmla="*/ 35629 h 40526"/>
                <a:gd name="connsiteX5" fmla="*/ 252412 w 381000"/>
                <a:gd name="connsiteY5" fmla="*/ 2292 h 40526"/>
                <a:gd name="connsiteX6" fmla="*/ 290512 w 381000"/>
                <a:gd name="connsiteY6" fmla="*/ 26104 h 40526"/>
                <a:gd name="connsiteX7" fmla="*/ 381000 w 381000"/>
                <a:gd name="connsiteY7" fmla="*/ 21342 h 40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40526">
                  <a:moveTo>
                    <a:pt x="0" y="16579"/>
                  </a:moveTo>
                  <a:cubicBezTo>
                    <a:pt x="15875" y="29279"/>
                    <a:pt x="31750" y="41979"/>
                    <a:pt x="52387" y="40392"/>
                  </a:cubicBezTo>
                  <a:cubicBezTo>
                    <a:pt x="73024" y="38805"/>
                    <a:pt x="107156" y="13404"/>
                    <a:pt x="123825" y="7054"/>
                  </a:cubicBezTo>
                  <a:cubicBezTo>
                    <a:pt x="140494" y="704"/>
                    <a:pt x="143669" y="-2470"/>
                    <a:pt x="152400" y="2292"/>
                  </a:cubicBezTo>
                  <a:cubicBezTo>
                    <a:pt x="161131" y="7054"/>
                    <a:pt x="159543" y="35629"/>
                    <a:pt x="176212" y="35629"/>
                  </a:cubicBezTo>
                  <a:cubicBezTo>
                    <a:pt x="192881" y="35629"/>
                    <a:pt x="233362" y="3879"/>
                    <a:pt x="252412" y="2292"/>
                  </a:cubicBezTo>
                  <a:cubicBezTo>
                    <a:pt x="271462" y="705"/>
                    <a:pt x="269081" y="22929"/>
                    <a:pt x="290512" y="26104"/>
                  </a:cubicBezTo>
                  <a:cubicBezTo>
                    <a:pt x="311943" y="29279"/>
                    <a:pt x="346471" y="25310"/>
                    <a:pt x="381000" y="21342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3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49267320"/>
                </p:ext>
              </p:extLst>
            </p:nvPr>
          </p:nvGraphicFramePr>
          <p:xfrm>
            <a:off x="5480885" y="8570315"/>
            <a:ext cx="1651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64" name="Equation" r:id="rId23" imgW="164880" imgH="228600" progId="Equation.DSMT4">
                    <p:embed/>
                  </p:oleObj>
                </mc:Choice>
                <mc:Fallback>
                  <p:oleObj name="Equation" r:id="rId23" imgW="164880" imgH="228600" progId="Equation.DSMT4">
                    <p:embed/>
                    <p:pic>
                      <p:nvPicPr>
                        <p:cNvPr id="35" name="Object 34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5480885" y="8570315"/>
                          <a:ext cx="1651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09261752"/>
                </p:ext>
              </p:extLst>
            </p:nvPr>
          </p:nvGraphicFramePr>
          <p:xfrm>
            <a:off x="6563269" y="8711631"/>
            <a:ext cx="279772" cy="2189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65" name="Equation" r:id="rId25" imgW="291960" imgH="228600" progId="Equation.DSMT4">
                    <p:embed/>
                  </p:oleObj>
                </mc:Choice>
                <mc:Fallback>
                  <p:oleObj name="Equation" r:id="rId25" imgW="291960" imgH="228600" progId="Equation.DSMT4">
                    <p:embed/>
                    <p:pic>
                      <p:nvPicPr>
                        <p:cNvPr id="36" name="Object 35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6563269" y="8711631"/>
                          <a:ext cx="279772" cy="21895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37356146"/>
                </p:ext>
              </p:extLst>
            </p:nvPr>
          </p:nvGraphicFramePr>
          <p:xfrm>
            <a:off x="5410341" y="8930582"/>
            <a:ext cx="153095" cy="236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66" name="Equation" r:id="rId27" imgW="139680" imgH="215640" progId="Equation.DSMT4">
                    <p:embed/>
                  </p:oleObj>
                </mc:Choice>
                <mc:Fallback>
                  <p:oleObj name="Equation" r:id="rId27" imgW="139680" imgH="215640" progId="Equation.DSMT4">
                    <p:embed/>
                    <p:pic>
                      <p:nvPicPr>
                        <p:cNvPr id="37" name="Object 36"/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5410341" y="8930582"/>
                          <a:ext cx="153095" cy="236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2928613"/>
                </p:ext>
              </p:extLst>
            </p:nvPr>
          </p:nvGraphicFramePr>
          <p:xfrm>
            <a:off x="6392421" y="9078520"/>
            <a:ext cx="275781" cy="3123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67" name="Equation" r:id="rId29" imgW="291960" imgH="279360" progId="Equation.DSMT4">
                    <p:embed/>
                  </p:oleObj>
                </mc:Choice>
                <mc:Fallback>
                  <p:oleObj name="Equation" r:id="rId29" imgW="291960" imgH="279360" progId="Equation.DSMT4">
                    <p:embed/>
                    <p:pic>
                      <p:nvPicPr>
                        <p:cNvPr id="38" name="Object 37"/>
                        <p:cNvPicPr/>
                        <p:nvPr/>
                      </p:nvPicPr>
                      <p:blipFill>
                        <a:blip r:embed="rId30"/>
                        <a:stretch>
                          <a:fillRect/>
                        </a:stretch>
                      </p:blipFill>
                      <p:spPr>
                        <a:xfrm>
                          <a:off x="6392421" y="9078520"/>
                          <a:ext cx="275781" cy="31235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" name="Rectangle 39"/>
          <p:cNvSpPr/>
          <p:nvPr/>
        </p:nvSpPr>
        <p:spPr>
          <a:xfrm>
            <a:off x="713158" y="1069620"/>
            <a:ext cx="5609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Solution:   constraint on</a:t>
            </a:r>
            <a:r>
              <a:rPr lang="en-US" i="1" dirty="0"/>
              <a:t>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i="1" dirty="0" smtClean="0"/>
              <a:t> </a:t>
            </a:r>
            <a:r>
              <a:rPr lang="en-US" dirty="0" smtClean="0"/>
              <a:t>by use of a Lagrange </a:t>
            </a:r>
            <a:r>
              <a:rPr lang="en-US" dirty="0"/>
              <a:t>multiplier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712759" y="1633811"/>
                <a:ext cx="224452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𝐵𝐶𝑆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𝐻𝐵𝐶𝑆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bar>
                      <m:barPr>
                        <m:pos m:val="to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bar>
                  </m:oMath>
                </a14:m>
                <a:r>
                  <a:rPr lang="en-US" dirty="0" smtClean="0"/>
                  <a:t>   </a:t>
                </a:r>
                <a:endParaRPr lang="en-US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759" y="1633811"/>
                <a:ext cx="2244525" cy="400110"/>
              </a:xfrm>
              <a:prstGeom prst="rect">
                <a:avLst/>
              </a:prstGeom>
              <a:blipFill>
                <a:blip r:embed="rId31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ight Arrow 41"/>
          <p:cNvSpPr/>
          <p:nvPr/>
        </p:nvSpPr>
        <p:spPr>
          <a:xfrm>
            <a:off x="2930955" y="1779254"/>
            <a:ext cx="303162" cy="143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3424034" y="1641971"/>
                <a:ext cx="473822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measure energies </a:t>
                </a:r>
                <a:r>
                  <a:rPr lang="en-US" dirty="0" smtClean="0"/>
                  <a:t>with respect to </a:t>
                </a:r>
                <a:r>
                  <a:rPr lang="en-US" dirty="0" smtClean="0">
                    <a:sym typeface="Symbol" panose="05050102010706020507" pitchFamily="18" charset="2"/>
                  </a:rPr>
                  <a:t> so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4034" y="1641971"/>
                <a:ext cx="4738220" cy="369332"/>
              </a:xfrm>
              <a:prstGeom prst="rect">
                <a:avLst/>
              </a:prstGeom>
              <a:blipFill>
                <a:blip r:embed="rId32"/>
                <a:stretch>
                  <a:fillRect l="-1158" t="-1147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528893" y="4264785"/>
                <a:ext cx="141324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dirty="0"/>
                  <a:t> = initial</a:t>
                </a: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8893" y="4264785"/>
                <a:ext cx="1413247" cy="369332"/>
              </a:xfrm>
              <a:prstGeom prst="rect">
                <a:avLst/>
              </a:prstGeom>
              <a:blipFill>
                <a:blip r:embed="rId33"/>
                <a:stretch>
                  <a:fillRect t="-10000" r="-258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5865877"/>
              </p:ext>
            </p:extLst>
          </p:nvPr>
        </p:nvGraphicFramePr>
        <p:xfrm>
          <a:off x="9975761" y="6030770"/>
          <a:ext cx="1651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68" name="Equation" r:id="rId34" imgW="164880" imgH="215640" progId="Equation.DSMT4">
                  <p:embed/>
                </p:oleObj>
              </mc:Choice>
              <mc:Fallback>
                <p:oleObj name="Equation" r:id="rId34" imgW="1648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9975761" y="6030770"/>
                        <a:ext cx="1651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198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5" grpId="0"/>
      <p:bldP spid="28" grpId="0"/>
      <p:bldP spid="40" grpId="0"/>
      <p:bldP spid="41" grpId="0"/>
      <p:bldP spid="42" grpId="0" animBg="1"/>
      <p:bldP spid="43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9335" y="615981"/>
            <a:ext cx="3275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Assume that the 	  and       real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2145737" y="606941"/>
          <a:ext cx="274345" cy="374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0" name="Equation" r:id="rId3" imgW="228600" imgH="291960" progId="Equation.DSMT4">
                  <p:embed/>
                </p:oleObj>
              </mc:Choice>
              <mc:Fallback>
                <p:oleObj name="Equation" r:id="rId3" imgW="228600" imgH="29196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45737" y="606941"/>
                        <a:ext cx="274345" cy="3745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760538" y="1225452"/>
          <a:ext cx="1185837" cy="411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1" name="Equation" r:id="rId5" imgW="952200" imgH="330120" progId="Equation.DSMT4">
                  <p:embed/>
                </p:oleObj>
              </mc:Choice>
              <mc:Fallback>
                <p:oleObj name="Equation" r:id="rId5" imgW="952200" imgH="33012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0538" y="1225452"/>
                        <a:ext cx="1185837" cy="4110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620290" y="1537992"/>
          <a:ext cx="1178661" cy="35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2" name="Equation" r:id="rId7" imgW="965160" imgH="291960" progId="Equation.DSMT4">
                  <p:embed/>
                </p:oleObj>
              </mc:Choice>
              <mc:Fallback>
                <p:oleObj name="Equation" r:id="rId7" imgW="965160" imgH="29196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20290" y="1537992"/>
                        <a:ext cx="1178661" cy="35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574003" y="2292626"/>
          <a:ext cx="5810321" cy="5401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3" name="Equation" r:id="rId9" imgW="5333760" imgH="495000" progId="Equation.DSMT4">
                  <p:embed/>
                </p:oleObj>
              </mc:Choice>
              <mc:Fallback>
                <p:oleObj name="Equation" r:id="rId9" imgW="5333760" imgH="4950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4003" y="2292626"/>
                        <a:ext cx="5810321" cy="5401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312863" y="3036888"/>
          <a:ext cx="4330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4" name="Equation" r:id="rId11" imgW="4330440" imgH="647640" progId="Equation.DSMT4">
                  <p:embed/>
                </p:oleObj>
              </mc:Choice>
              <mc:Fallback>
                <p:oleObj name="Equation" r:id="rId11" imgW="4330440" imgH="64764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312863" y="3036888"/>
                        <a:ext cx="433070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1342921" y="4110249"/>
          <a:ext cx="2805161" cy="677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5" name="Equation" r:id="rId13" imgW="2577960" imgH="622080" progId="Equation.DSMT4">
                  <p:embed/>
                </p:oleObj>
              </mc:Choice>
              <mc:Fallback>
                <p:oleObj name="Equation" r:id="rId13" imgW="2577960" imgH="62208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342921" y="4110249"/>
                        <a:ext cx="2805161" cy="6771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391396" y="4242113"/>
            <a:ext cx="204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</a:t>
            </a:r>
            <a:r>
              <a:rPr lang="en-US" dirty="0" smtClean="0"/>
              <a:t>inimize each term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1427594" y="5013824"/>
          <a:ext cx="4215970" cy="5255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6" name="Equation" r:id="rId15" imgW="3873240" imgH="482400" progId="Equation.DSMT4">
                  <p:embed/>
                </p:oleObj>
              </mc:Choice>
              <mc:Fallback>
                <p:oleObj name="Equation" r:id="rId15" imgW="3873240" imgH="4824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427594" y="5013824"/>
                        <a:ext cx="4215970" cy="5255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68558"/>
              </p:ext>
            </p:extLst>
          </p:nvPr>
        </p:nvGraphicFramePr>
        <p:xfrm>
          <a:off x="2185383" y="5673967"/>
          <a:ext cx="2255838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7" name="Equation" r:id="rId17" imgW="2082600" imgH="799920" progId="Equation.DSMT4">
                  <p:embed/>
                </p:oleObj>
              </mc:Choice>
              <mc:Fallback>
                <p:oleObj name="Equation" r:id="rId17" imgW="2082600" imgH="79992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185383" y="5673967"/>
                        <a:ext cx="2255838" cy="866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7353915" y="2258013"/>
          <a:ext cx="30099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8" name="Equation" r:id="rId19" imgW="3009600" imgH="330120" progId="Equation.DSMT4">
                  <p:embed/>
                </p:oleObj>
              </mc:Choice>
              <mc:Fallback>
                <p:oleObj name="Equation" r:id="rId19" imgW="3009600" imgH="33012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353915" y="2258013"/>
                        <a:ext cx="30099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7353915" y="2764780"/>
          <a:ext cx="275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79" name="Equation" r:id="rId21" imgW="2755800" imgH="291960" progId="Equation.DSMT4">
                  <p:embed/>
                </p:oleObj>
              </mc:Choice>
              <mc:Fallback>
                <p:oleObj name="Equation" r:id="rId21" imgW="2755800" imgH="29196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353915" y="2764780"/>
                        <a:ext cx="27559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413655" y="127511"/>
            <a:ext cx="10502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Solution:</a:t>
            </a:r>
            <a:endParaRPr lang="en-US" dirty="0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/>
          </p:nvPr>
        </p:nvGraphicFramePr>
        <p:xfrm>
          <a:off x="2893013" y="615981"/>
          <a:ext cx="295666" cy="400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0" name="Equation" r:id="rId23" imgW="215640" imgH="291960" progId="Equation.DSMT4">
                  <p:embed/>
                </p:oleObj>
              </mc:Choice>
              <mc:Fallback>
                <p:oleObj name="Equation" r:id="rId23" imgW="215640" imgH="29196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893013" y="615981"/>
                        <a:ext cx="295666" cy="4000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/>
          </p:nvPr>
        </p:nvGraphicFramePr>
        <p:xfrm>
          <a:off x="2637231" y="1139675"/>
          <a:ext cx="1087552" cy="338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1" name="Equation" r:id="rId25" imgW="939600" imgH="291960" progId="Equation.DSMT4">
                  <p:embed/>
                </p:oleObj>
              </mc:Choice>
              <mc:Fallback>
                <p:oleObj name="Equation" r:id="rId25" imgW="939600" imgH="29196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2637231" y="1139675"/>
                        <a:ext cx="1087552" cy="3380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ight Brace 27"/>
          <p:cNvSpPr/>
          <p:nvPr/>
        </p:nvSpPr>
        <p:spPr>
          <a:xfrm flipH="1">
            <a:off x="2279310" y="1081685"/>
            <a:ext cx="208741" cy="813007"/>
          </a:xfrm>
          <a:prstGeom prst="rightBrace">
            <a:avLst>
              <a:gd name="adj1" fmla="val 23627"/>
              <a:gd name="adj2" fmla="val 48219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Down Arrow 28"/>
          <p:cNvSpPr/>
          <p:nvPr/>
        </p:nvSpPr>
        <p:spPr>
          <a:xfrm>
            <a:off x="3390900" y="3803726"/>
            <a:ext cx="159191" cy="2880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42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28" grpId="0" animBg="1"/>
      <p:bldP spid="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846863" y="2022739"/>
          <a:ext cx="2133600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7" name="Equation" r:id="rId3" imgW="2082600" imgH="799920" progId="Equation.DSMT4">
                  <p:embed/>
                </p:oleObj>
              </mc:Choice>
              <mc:Fallback>
                <p:oleObj name="Equation" r:id="rId3" imgW="2082600" imgH="79992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46863" y="2022739"/>
                        <a:ext cx="2133600" cy="819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/>
          </p:nvPr>
        </p:nvGraphicFramePr>
        <p:xfrm>
          <a:off x="915431" y="771082"/>
          <a:ext cx="30099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8" name="Equation" r:id="rId5" imgW="3009600" imgH="330120" progId="Equation.DSMT4">
                  <p:embed/>
                </p:oleObj>
              </mc:Choice>
              <mc:Fallback>
                <p:oleObj name="Equation" r:id="rId5" imgW="3009600" imgH="33012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5431" y="771082"/>
                        <a:ext cx="30099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224563" y="1509272"/>
          <a:ext cx="275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59" name="Equation" r:id="rId7" imgW="2755800" imgH="291960" progId="Equation.DSMT4">
                  <p:embed/>
                </p:oleObj>
              </mc:Choice>
              <mc:Fallback>
                <p:oleObj name="Equation" r:id="rId7" imgW="2755800" imgH="29196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24563" y="1509272"/>
                        <a:ext cx="27559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6995470" y="1147322"/>
          <a:ext cx="13589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0" name="Equation" r:id="rId9" imgW="1358640" imgH="393480" progId="Equation.DSMT4">
                  <p:embed/>
                </p:oleObj>
              </mc:Choice>
              <mc:Fallback>
                <p:oleObj name="Equation" r:id="rId9" imgW="1358640" imgH="3934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995470" y="1147322"/>
                        <a:ext cx="13589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53513" y="1152626"/>
            <a:ext cx="779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88683" y="1913182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and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6843517" y="1793659"/>
          <a:ext cx="3225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1" name="Equation" r:id="rId11" imgW="3225600" imgH="609480" progId="Equation.DSMT4">
                  <p:embed/>
                </p:oleObj>
              </mc:Choice>
              <mc:Fallback>
                <p:oleObj name="Equation" r:id="rId11" imgW="3225600" imgH="60948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843517" y="1793659"/>
                        <a:ext cx="3225800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10152270" y="1748598"/>
          <a:ext cx="16002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2" name="Equation" r:id="rId13" imgW="1600200" imgH="698400" progId="Equation.DSMT4">
                  <p:embed/>
                </p:oleObj>
              </mc:Choice>
              <mc:Fallback>
                <p:oleObj name="Equation" r:id="rId13" imgW="1600200" imgH="6984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0152270" y="1748598"/>
                        <a:ext cx="1600200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14947" y="3274939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Then:</a:t>
            </a:r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1677444" y="3148020"/>
          <a:ext cx="14351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3" name="Equation" r:id="rId15" imgW="1434960" imgH="698400" progId="Equation.DSMT4">
                  <p:embed/>
                </p:oleObj>
              </mc:Choice>
              <mc:Fallback>
                <p:oleObj name="Equation" r:id="rId15" imgW="1434960" imgH="6984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677444" y="3148020"/>
                        <a:ext cx="1435100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1583802" y="98578"/>
            <a:ext cx="1283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EQUATIONS</a:t>
            </a:r>
            <a:endParaRPr lang="en-US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4684240" y="2121164"/>
          <a:ext cx="6477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4" name="Equation" r:id="rId17" imgW="647640" imgH="622080" progId="Equation.DSMT4">
                  <p:embed/>
                </p:oleObj>
              </mc:Choice>
              <mc:Fallback>
                <p:oleObj name="Equation" r:id="rId17" imgW="647640" imgH="62208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684240" y="2121164"/>
                        <a:ext cx="6477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4405313" y="126792"/>
            <a:ext cx="1154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4760440" y="1344172"/>
          <a:ext cx="4953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5" name="Equation" r:id="rId19" imgW="495000" imgH="622080" progId="Equation.DSMT4">
                  <p:embed/>
                </p:oleObj>
              </mc:Choice>
              <mc:Fallback>
                <p:oleObj name="Equation" r:id="rId19" imgW="495000" imgH="62208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760440" y="1344172"/>
                        <a:ext cx="4953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/>
          </p:nvPr>
        </p:nvGraphicFramePr>
        <p:xfrm>
          <a:off x="4670425" y="652463"/>
          <a:ext cx="6477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66" name="Equation" r:id="rId21" imgW="647640" imgH="622080" progId="Equation.DSMT4">
                  <p:embed/>
                </p:oleObj>
              </mc:Choice>
              <mc:Fallback>
                <p:oleObj name="Equation" r:id="rId21" imgW="647640" imgH="62208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670425" y="652463"/>
                        <a:ext cx="647700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1376516" y="4732618"/>
            <a:ext cx="3700462" cy="1664398"/>
            <a:chOff x="285751" y="4925796"/>
            <a:chExt cx="3700462" cy="1664398"/>
          </a:xfrm>
        </p:grpSpPr>
        <p:sp>
          <p:nvSpPr>
            <p:cNvPr id="33" name="Freeform 32"/>
            <p:cNvSpPr/>
            <p:nvPr/>
          </p:nvSpPr>
          <p:spPr>
            <a:xfrm>
              <a:off x="300038" y="5357095"/>
              <a:ext cx="3643312" cy="1168902"/>
            </a:xfrm>
            <a:custGeom>
              <a:avLst/>
              <a:gdLst>
                <a:gd name="connsiteX0" fmla="*/ 0 w 3643312"/>
                <a:gd name="connsiteY0" fmla="*/ 1172293 h 1172497"/>
                <a:gd name="connsiteX1" fmla="*/ 342900 w 3643312"/>
                <a:gd name="connsiteY1" fmla="*/ 1167530 h 1172497"/>
                <a:gd name="connsiteX2" fmla="*/ 695325 w 3643312"/>
                <a:gd name="connsiteY2" fmla="*/ 1138955 h 1172497"/>
                <a:gd name="connsiteX3" fmla="*/ 990600 w 3643312"/>
                <a:gd name="connsiteY3" fmla="*/ 1086568 h 1172497"/>
                <a:gd name="connsiteX4" fmla="*/ 1257300 w 3643312"/>
                <a:gd name="connsiteY4" fmla="*/ 962743 h 1172497"/>
                <a:gd name="connsiteX5" fmla="*/ 1504950 w 3643312"/>
                <a:gd name="connsiteY5" fmla="*/ 848443 h 1172497"/>
                <a:gd name="connsiteX6" fmla="*/ 1743075 w 3643312"/>
                <a:gd name="connsiteY6" fmla="*/ 619843 h 1172497"/>
                <a:gd name="connsiteX7" fmla="*/ 1933575 w 3643312"/>
                <a:gd name="connsiteY7" fmla="*/ 443630 h 1172497"/>
                <a:gd name="connsiteX8" fmla="*/ 2057400 w 3643312"/>
                <a:gd name="connsiteY8" fmla="*/ 362668 h 1172497"/>
                <a:gd name="connsiteX9" fmla="*/ 2357437 w 3643312"/>
                <a:gd name="connsiteY9" fmla="*/ 215030 h 1172497"/>
                <a:gd name="connsiteX10" fmla="*/ 2833687 w 3643312"/>
                <a:gd name="connsiteY10" fmla="*/ 72155 h 1172497"/>
                <a:gd name="connsiteX11" fmla="*/ 3190875 w 3643312"/>
                <a:gd name="connsiteY11" fmla="*/ 10243 h 1172497"/>
                <a:gd name="connsiteX12" fmla="*/ 3643312 w 3643312"/>
                <a:gd name="connsiteY12" fmla="*/ 718 h 1172497"/>
                <a:gd name="connsiteX0" fmla="*/ 0 w 3643312"/>
                <a:gd name="connsiteY0" fmla="*/ 1172293 h 1172497"/>
                <a:gd name="connsiteX1" fmla="*/ 342900 w 3643312"/>
                <a:gd name="connsiteY1" fmla="*/ 1167530 h 1172497"/>
                <a:gd name="connsiteX2" fmla="*/ 695325 w 3643312"/>
                <a:gd name="connsiteY2" fmla="*/ 1138955 h 1172497"/>
                <a:gd name="connsiteX3" fmla="*/ 990600 w 3643312"/>
                <a:gd name="connsiteY3" fmla="*/ 1086568 h 1172497"/>
                <a:gd name="connsiteX4" fmla="*/ 1276350 w 3643312"/>
                <a:gd name="connsiteY4" fmla="*/ 972268 h 1172497"/>
                <a:gd name="connsiteX5" fmla="*/ 1504950 w 3643312"/>
                <a:gd name="connsiteY5" fmla="*/ 848443 h 1172497"/>
                <a:gd name="connsiteX6" fmla="*/ 1743075 w 3643312"/>
                <a:gd name="connsiteY6" fmla="*/ 619843 h 1172497"/>
                <a:gd name="connsiteX7" fmla="*/ 1933575 w 3643312"/>
                <a:gd name="connsiteY7" fmla="*/ 443630 h 1172497"/>
                <a:gd name="connsiteX8" fmla="*/ 2057400 w 3643312"/>
                <a:gd name="connsiteY8" fmla="*/ 362668 h 1172497"/>
                <a:gd name="connsiteX9" fmla="*/ 2357437 w 3643312"/>
                <a:gd name="connsiteY9" fmla="*/ 215030 h 1172497"/>
                <a:gd name="connsiteX10" fmla="*/ 2833687 w 3643312"/>
                <a:gd name="connsiteY10" fmla="*/ 72155 h 1172497"/>
                <a:gd name="connsiteX11" fmla="*/ 3190875 w 3643312"/>
                <a:gd name="connsiteY11" fmla="*/ 10243 h 1172497"/>
                <a:gd name="connsiteX12" fmla="*/ 3643312 w 3643312"/>
                <a:gd name="connsiteY12" fmla="*/ 718 h 1172497"/>
                <a:gd name="connsiteX0" fmla="*/ 0 w 3643312"/>
                <a:gd name="connsiteY0" fmla="*/ 1172293 h 1172497"/>
                <a:gd name="connsiteX1" fmla="*/ 342900 w 3643312"/>
                <a:gd name="connsiteY1" fmla="*/ 1167530 h 1172497"/>
                <a:gd name="connsiteX2" fmla="*/ 695325 w 3643312"/>
                <a:gd name="connsiteY2" fmla="*/ 1138955 h 1172497"/>
                <a:gd name="connsiteX3" fmla="*/ 990600 w 3643312"/>
                <a:gd name="connsiteY3" fmla="*/ 1086568 h 1172497"/>
                <a:gd name="connsiteX4" fmla="*/ 1266825 w 3643312"/>
                <a:gd name="connsiteY4" fmla="*/ 967506 h 1172497"/>
                <a:gd name="connsiteX5" fmla="*/ 1504950 w 3643312"/>
                <a:gd name="connsiteY5" fmla="*/ 848443 h 1172497"/>
                <a:gd name="connsiteX6" fmla="*/ 1743075 w 3643312"/>
                <a:gd name="connsiteY6" fmla="*/ 619843 h 1172497"/>
                <a:gd name="connsiteX7" fmla="*/ 1933575 w 3643312"/>
                <a:gd name="connsiteY7" fmla="*/ 443630 h 1172497"/>
                <a:gd name="connsiteX8" fmla="*/ 2057400 w 3643312"/>
                <a:gd name="connsiteY8" fmla="*/ 362668 h 1172497"/>
                <a:gd name="connsiteX9" fmla="*/ 2357437 w 3643312"/>
                <a:gd name="connsiteY9" fmla="*/ 215030 h 1172497"/>
                <a:gd name="connsiteX10" fmla="*/ 2833687 w 3643312"/>
                <a:gd name="connsiteY10" fmla="*/ 72155 h 1172497"/>
                <a:gd name="connsiteX11" fmla="*/ 3190875 w 3643312"/>
                <a:gd name="connsiteY11" fmla="*/ 10243 h 1172497"/>
                <a:gd name="connsiteX12" fmla="*/ 3643312 w 3643312"/>
                <a:gd name="connsiteY12" fmla="*/ 718 h 1172497"/>
                <a:gd name="connsiteX0" fmla="*/ 0 w 3643312"/>
                <a:gd name="connsiteY0" fmla="*/ 1172293 h 1172497"/>
                <a:gd name="connsiteX1" fmla="*/ 342900 w 3643312"/>
                <a:gd name="connsiteY1" fmla="*/ 1167530 h 1172497"/>
                <a:gd name="connsiteX2" fmla="*/ 695325 w 3643312"/>
                <a:gd name="connsiteY2" fmla="*/ 1138955 h 1172497"/>
                <a:gd name="connsiteX3" fmla="*/ 990600 w 3643312"/>
                <a:gd name="connsiteY3" fmla="*/ 1086568 h 1172497"/>
                <a:gd name="connsiteX4" fmla="*/ 1266825 w 3643312"/>
                <a:gd name="connsiteY4" fmla="*/ 967506 h 1172497"/>
                <a:gd name="connsiteX5" fmla="*/ 1495425 w 3643312"/>
                <a:gd name="connsiteY5" fmla="*/ 843680 h 1172497"/>
                <a:gd name="connsiteX6" fmla="*/ 1743075 w 3643312"/>
                <a:gd name="connsiteY6" fmla="*/ 619843 h 1172497"/>
                <a:gd name="connsiteX7" fmla="*/ 1933575 w 3643312"/>
                <a:gd name="connsiteY7" fmla="*/ 443630 h 1172497"/>
                <a:gd name="connsiteX8" fmla="*/ 2057400 w 3643312"/>
                <a:gd name="connsiteY8" fmla="*/ 362668 h 1172497"/>
                <a:gd name="connsiteX9" fmla="*/ 2357437 w 3643312"/>
                <a:gd name="connsiteY9" fmla="*/ 215030 h 1172497"/>
                <a:gd name="connsiteX10" fmla="*/ 2833687 w 3643312"/>
                <a:gd name="connsiteY10" fmla="*/ 72155 h 1172497"/>
                <a:gd name="connsiteX11" fmla="*/ 3190875 w 3643312"/>
                <a:gd name="connsiteY11" fmla="*/ 10243 h 1172497"/>
                <a:gd name="connsiteX12" fmla="*/ 3643312 w 3643312"/>
                <a:gd name="connsiteY12" fmla="*/ 718 h 1172497"/>
                <a:gd name="connsiteX0" fmla="*/ 0 w 3643312"/>
                <a:gd name="connsiteY0" fmla="*/ 1172293 h 1172497"/>
                <a:gd name="connsiteX1" fmla="*/ 342900 w 3643312"/>
                <a:gd name="connsiteY1" fmla="*/ 1167530 h 1172497"/>
                <a:gd name="connsiteX2" fmla="*/ 695325 w 3643312"/>
                <a:gd name="connsiteY2" fmla="*/ 1138955 h 1172497"/>
                <a:gd name="connsiteX3" fmla="*/ 990600 w 3643312"/>
                <a:gd name="connsiteY3" fmla="*/ 1081806 h 1172497"/>
                <a:gd name="connsiteX4" fmla="*/ 1266825 w 3643312"/>
                <a:gd name="connsiteY4" fmla="*/ 967506 h 1172497"/>
                <a:gd name="connsiteX5" fmla="*/ 1495425 w 3643312"/>
                <a:gd name="connsiteY5" fmla="*/ 843680 h 1172497"/>
                <a:gd name="connsiteX6" fmla="*/ 1743075 w 3643312"/>
                <a:gd name="connsiteY6" fmla="*/ 619843 h 1172497"/>
                <a:gd name="connsiteX7" fmla="*/ 1933575 w 3643312"/>
                <a:gd name="connsiteY7" fmla="*/ 443630 h 1172497"/>
                <a:gd name="connsiteX8" fmla="*/ 2057400 w 3643312"/>
                <a:gd name="connsiteY8" fmla="*/ 362668 h 1172497"/>
                <a:gd name="connsiteX9" fmla="*/ 2357437 w 3643312"/>
                <a:gd name="connsiteY9" fmla="*/ 215030 h 1172497"/>
                <a:gd name="connsiteX10" fmla="*/ 2833687 w 3643312"/>
                <a:gd name="connsiteY10" fmla="*/ 72155 h 1172497"/>
                <a:gd name="connsiteX11" fmla="*/ 3190875 w 3643312"/>
                <a:gd name="connsiteY11" fmla="*/ 10243 h 1172497"/>
                <a:gd name="connsiteX12" fmla="*/ 3643312 w 3643312"/>
                <a:gd name="connsiteY12" fmla="*/ 718 h 1172497"/>
                <a:gd name="connsiteX0" fmla="*/ 0 w 3643312"/>
                <a:gd name="connsiteY0" fmla="*/ 1172293 h 1172645"/>
                <a:gd name="connsiteX1" fmla="*/ 342900 w 3643312"/>
                <a:gd name="connsiteY1" fmla="*/ 1167530 h 1172645"/>
                <a:gd name="connsiteX2" fmla="*/ 690562 w 3643312"/>
                <a:gd name="connsiteY2" fmla="*/ 1134192 h 1172645"/>
                <a:gd name="connsiteX3" fmla="*/ 990600 w 3643312"/>
                <a:gd name="connsiteY3" fmla="*/ 1081806 h 1172645"/>
                <a:gd name="connsiteX4" fmla="*/ 1266825 w 3643312"/>
                <a:gd name="connsiteY4" fmla="*/ 967506 h 1172645"/>
                <a:gd name="connsiteX5" fmla="*/ 1495425 w 3643312"/>
                <a:gd name="connsiteY5" fmla="*/ 843680 h 1172645"/>
                <a:gd name="connsiteX6" fmla="*/ 1743075 w 3643312"/>
                <a:gd name="connsiteY6" fmla="*/ 619843 h 1172645"/>
                <a:gd name="connsiteX7" fmla="*/ 1933575 w 3643312"/>
                <a:gd name="connsiteY7" fmla="*/ 443630 h 1172645"/>
                <a:gd name="connsiteX8" fmla="*/ 2057400 w 3643312"/>
                <a:gd name="connsiteY8" fmla="*/ 362668 h 1172645"/>
                <a:gd name="connsiteX9" fmla="*/ 2357437 w 3643312"/>
                <a:gd name="connsiteY9" fmla="*/ 215030 h 1172645"/>
                <a:gd name="connsiteX10" fmla="*/ 2833687 w 3643312"/>
                <a:gd name="connsiteY10" fmla="*/ 72155 h 1172645"/>
                <a:gd name="connsiteX11" fmla="*/ 3190875 w 3643312"/>
                <a:gd name="connsiteY11" fmla="*/ 10243 h 1172645"/>
                <a:gd name="connsiteX12" fmla="*/ 3643312 w 3643312"/>
                <a:gd name="connsiteY12" fmla="*/ 718 h 1172645"/>
                <a:gd name="connsiteX0" fmla="*/ 0 w 3643312"/>
                <a:gd name="connsiteY0" fmla="*/ 1172293 h 1172645"/>
                <a:gd name="connsiteX1" fmla="*/ 342900 w 3643312"/>
                <a:gd name="connsiteY1" fmla="*/ 1167530 h 1172645"/>
                <a:gd name="connsiteX2" fmla="*/ 690562 w 3643312"/>
                <a:gd name="connsiteY2" fmla="*/ 1134192 h 1172645"/>
                <a:gd name="connsiteX3" fmla="*/ 990600 w 3643312"/>
                <a:gd name="connsiteY3" fmla="*/ 1081806 h 1172645"/>
                <a:gd name="connsiteX4" fmla="*/ 1266825 w 3643312"/>
                <a:gd name="connsiteY4" fmla="*/ 967506 h 1172645"/>
                <a:gd name="connsiteX5" fmla="*/ 1495425 w 3643312"/>
                <a:gd name="connsiteY5" fmla="*/ 843680 h 1172645"/>
                <a:gd name="connsiteX6" fmla="*/ 1743075 w 3643312"/>
                <a:gd name="connsiteY6" fmla="*/ 619843 h 1172645"/>
                <a:gd name="connsiteX7" fmla="*/ 1933575 w 3643312"/>
                <a:gd name="connsiteY7" fmla="*/ 443630 h 1172645"/>
                <a:gd name="connsiteX8" fmla="*/ 2057400 w 3643312"/>
                <a:gd name="connsiteY8" fmla="*/ 362668 h 1172645"/>
                <a:gd name="connsiteX9" fmla="*/ 2357437 w 3643312"/>
                <a:gd name="connsiteY9" fmla="*/ 215030 h 1172645"/>
                <a:gd name="connsiteX10" fmla="*/ 2833687 w 3643312"/>
                <a:gd name="connsiteY10" fmla="*/ 72155 h 1172645"/>
                <a:gd name="connsiteX11" fmla="*/ 3190875 w 3643312"/>
                <a:gd name="connsiteY11" fmla="*/ 10243 h 1172645"/>
                <a:gd name="connsiteX12" fmla="*/ 3643312 w 3643312"/>
                <a:gd name="connsiteY12" fmla="*/ 718 h 1172645"/>
                <a:gd name="connsiteX0" fmla="*/ 0 w 3643312"/>
                <a:gd name="connsiteY0" fmla="*/ 1162768 h 1168902"/>
                <a:gd name="connsiteX1" fmla="*/ 342900 w 3643312"/>
                <a:gd name="connsiteY1" fmla="*/ 1167530 h 1168902"/>
                <a:gd name="connsiteX2" fmla="*/ 690562 w 3643312"/>
                <a:gd name="connsiteY2" fmla="*/ 1134192 h 1168902"/>
                <a:gd name="connsiteX3" fmla="*/ 990600 w 3643312"/>
                <a:gd name="connsiteY3" fmla="*/ 1081806 h 1168902"/>
                <a:gd name="connsiteX4" fmla="*/ 1266825 w 3643312"/>
                <a:gd name="connsiteY4" fmla="*/ 967506 h 1168902"/>
                <a:gd name="connsiteX5" fmla="*/ 1495425 w 3643312"/>
                <a:gd name="connsiteY5" fmla="*/ 843680 h 1168902"/>
                <a:gd name="connsiteX6" fmla="*/ 1743075 w 3643312"/>
                <a:gd name="connsiteY6" fmla="*/ 619843 h 1168902"/>
                <a:gd name="connsiteX7" fmla="*/ 1933575 w 3643312"/>
                <a:gd name="connsiteY7" fmla="*/ 443630 h 1168902"/>
                <a:gd name="connsiteX8" fmla="*/ 2057400 w 3643312"/>
                <a:gd name="connsiteY8" fmla="*/ 362668 h 1168902"/>
                <a:gd name="connsiteX9" fmla="*/ 2357437 w 3643312"/>
                <a:gd name="connsiteY9" fmla="*/ 215030 h 1168902"/>
                <a:gd name="connsiteX10" fmla="*/ 2833687 w 3643312"/>
                <a:gd name="connsiteY10" fmla="*/ 72155 h 1168902"/>
                <a:gd name="connsiteX11" fmla="*/ 3190875 w 3643312"/>
                <a:gd name="connsiteY11" fmla="*/ 10243 h 1168902"/>
                <a:gd name="connsiteX12" fmla="*/ 3643312 w 3643312"/>
                <a:gd name="connsiteY12" fmla="*/ 718 h 1168902"/>
                <a:gd name="connsiteX0" fmla="*/ 0 w 3643312"/>
                <a:gd name="connsiteY0" fmla="*/ 1162768 h 1168902"/>
                <a:gd name="connsiteX1" fmla="*/ 342900 w 3643312"/>
                <a:gd name="connsiteY1" fmla="*/ 1167530 h 1168902"/>
                <a:gd name="connsiteX2" fmla="*/ 690562 w 3643312"/>
                <a:gd name="connsiteY2" fmla="*/ 1134192 h 1168902"/>
                <a:gd name="connsiteX3" fmla="*/ 990600 w 3643312"/>
                <a:gd name="connsiteY3" fmla="*/ 1081806 h 1168902"/>
                <a:gd name="connsiteX4" fmla="*/ 1266825 w 3643312"/>
                <a:gd name="connsiteY4" fmla="*/ 967506 h 1168902"/>
                <a:gd name="connsiteX5" fmla="*/ 1495425 w 3643312"/>
                <a:gd name="connsiteY5" fmla="*/ 843680 h 1168902"/>
                <a:gd name="connsiteX6" fmla="*/ 1743075 w 3643312"/>
                <a:gd name="connsiteY6" fmla="*/ 619843 h 1168902"/>
                <a:gd name="connsiteX7" fmla="*/ 1933575 w 3643312"/>
                <a:gd name="connsiteY7" fmla="*/ 443630 h 1168902"/>
                <a:gd name="connsiteX8" fmla="*/ 2057400 w 3643312"/>
                <a:gd name="connsiteY8" fmla="*/ 362668 h 1168902"/>
                <a:gd name="connsiteX9" fmla="*/ 2357437 w 3643312"/>
                <a:gd name="connsiteY9" fmla="*/ 215030 h 1168902"/>
                <a:gd name="connsiteX10" fmla="*/ 2833687 w 3643312"/>
                <a:gd name="connsiteY10" fmla="*/ 72155 h 1168902"/>
                <a:gd name="connsiteX11" fmla="*/ 3190875 w 3643312"/>
                <a:gd name="connsiteY11" fmla="*/ 10243 h 1168902"/>
                <a:gd name="connsiteX12" fmla="*/ 3643312 w 3643312"/>
                <a:gd name="connsiteY12" fmla="*/ 718 h 1168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43312" h="1168902">
                  <a:moveTo>
                    <a:pt x="0" y="1162768"/>
                  </a:moveTo>
                  <a:cubicBezTo>
                    <a:pt x="113506" y="1163164"/>
                    <a:pt x="227806" y="1172293"/>
                    <a:pt x="342900" y="1167530"/>
                  </a:cubicBezTo>
                  <a:cubicBezTo>
                    <a:pt x="457994" y="1162767"/>
                    <a:pt x="582612" y="1148479"/>
                    <a:pt x="690562" y="1134192"/>
                  </a:cubicBezTo>
                  <a:cubicBezTo>
                    <a:pt x="798512" y="1119905"/>
                    <a:pt x="894556" y="1109587"/>
                    <a:pt x="990600" y="1081806"/>
                  </a:cubicBezTo>
                  <a:cubicBezTo>
                    <a:pt x="1086644" y="1054025"/>
                    <a:pt x="1182688" y="1007194"/>
                    <a:pt x="1266825" y="967506"/>
                  </a:cubicBezTo>
                  <a:cubicBezTo>
                    <a:pt x="1350962" y="927818"/>
                    <a:pt x="1416050" y="901624"/>
                    <a:pt x="1495425" y="843680"/>
                  </a:cubicBezTo>
                  <a:cubicBezTo>
                    <a:pt x="1574800" y="785736"/>
                    <a:pt x="1670050" y="686518"/>
                    <a:pt x="1743075" y="619843"/>
                  </a:cubicBezTo>
                  <a:cubicBezTo>
                    <a:pt x="1816100" y="553168"/>
                    <a:pt x="1881188" y="486492"/>
                    <a:pt x="1933575" y="443630"/>
                  </a:cubicBezTo>
                  <a:cubicBezTo>
                    <a:pt x="1985962" y="400768"/>
                    <a:pt x="1986756" y="400768"/>
                    <a:pt x="2057400" y="362668"/>
                  </a:cubicBezTo>
                  <a:cubicBezTo>
                    <a:pt x="2128044" y="324568"/>
                    <a:pt x="2228056" y="263449"/>
                    <a:pt x="2357437" y="215030"/>
                  </a:cubicBezTo>
                  <a:cubicBezTo>
                    <a:pt x="2486818" y="166611"/>
                    <a:pt x="2694781" y="106286"/>
                    <a:pt x="2833687" y="72155"/>
                  </a:cubicBezTo>
                  <a:cubicBezTo>
                    <a:pt x="2972593" y="38024"/>
                    <a:pt x="3055938" y="22149"/>
                    <a:pt x="3190875" y="10243"/>
                  </a:cubicBezTo>
                  <a:cubicBezTo>
                    <a:pt x="3325812" y="-1663"/>
                    <a:pt x="3484562" y="-473"/>
                    <a:pt x="3643312" y="718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>
              <a:off x="285751" y="5357813"/>
              <a:ext cx="3524249" cy="1147762"/>
            </a:xfrm>
            <a:custGeom>
              <a:avLst/>
              <a:gdLst>
                <a:gd name="connsiteX0" fmla="*/ 0 w 3519487"/>
                <a:gd name="connsiteY0" fmla="*/ 14948 h 1134135"/>
                <a:gd name="connsiteX1" fmla="*/ 161925 w 3519487"/>
                <a:gd name="connsiteY1" fmla="*/ 19710 h 1134135"/>
                <a:gd name="connsiteX2" fmla="*/ 352425 w 3519487"/>
                <a:gd name="connsiteY2" fmla="*/ 14948 h 1134135"/>
                <a:gd name="connsiteX3" fmla="*/ 642937 w 3519487"/>
                <a:gd name="connsiteY3" fmla="*/ 660 h 1134135"/>
                <a:gd name="connsiteX4" fmla="*/ 890587 w 3519487"/>
                <a:gd name="connsiteY4" fmla="*/ 38760 h 1134135"/>
                <a:gd name="connsiteX5" fmla="*/ 1190625 w 3519487"/>
                <a:gd name="connsiteY5" fmla="*/ 153060 h 1134135"/>
                <a:gd name="connsiteX6" fmla="*/ 1419225 w 3519487"/>
                <a:gd name="connsiteY6" fmla="*/ 281648 h 1134135"/>
                <a:gd name="connsiteX7" fmla="*/ 1604962 w 3519487"/>
                <a:gd name="connsiteY7" fmla="*/ 414998 h 1134135"/>
                <a:gd name="connsiteX8" fmla="*/ 1781175 w 3519487"/>
                <a:gd name="connsiteY8" fmla="*/ 572160 h 1134135"/>
                <a:gd name="connsiteX9" fmla="*/ 1966912 w 3519487"/>
                <a:gd name="connsiteY9" fmla="*/ 753135 h 1134135"/>
                <a:gd name="connsiteX10" fmla="*/ 2238375 w 3519487"/>
                <a:gd name="connsiteY10" fmla="*/ 900773 h 1134135"/>
                <a:gd name="connsiteX11" fmla="*/ 2662237 w 3519487"/>
                <a:gd name="connsiteY11" fmla="*/ 1038885 h 1134135"/>
                <a:gd name="connsiteX12" fmla="*/ 2990850 w 3519487"/>
                <a:gd name="connsiteY12" fmla="*/ 1091273 h 1134135"/>
                <a:gd name="connsiteX13" fmla="*/ 3381375 w 3519487"/>
                <a:gd name="connsiteY13" fmla="*/ 1124610 h 1134135"/>
                <a:gd name="connsiteX14" fmla="*/ 3519487 w 3519487"/>
                <a:gd name="connsiteY14" fmla="*/ 1134135 h 1134135"/>
                <a:gd name="connsiteX0" fmla="*/ 0 w 3519487"/>
                <a:gd name="connsiteY0" fmla="*/ 23813 h 1143000"/>
                <a:gd name="connsiteX1" fmla="*/ 171450 w 3519487"/>
                <a:gd name="connsiteY1" fmla="*/ 0 h 1143000"/>
                <a:gd name="connsiteX2" fmla="*/ 352425 w 3519487"/>
                <a:gd name="connsiteY2" fmla="*/ 23813 h 1143000"/>
                <a:gd name="connsiteX3" fmla="*/ 642937 w 3519487"/>
                <a:gd name="connsiteY3" fmla="*/ 9525 h 1143000"/>
                <a:gd name="connsiteX4" fmla="*/ 890587 w 3519487"/>
                <a:gd name="connsiteY4" fmla="*/ 47625 h 1143000"/>
                <a:gd name="connsiteX5" fmla="*/ 1190625 w 3519487"/>
                <a:gd name="connsiteY5" fmla="*/ 161925 h 1143000"/>
                <a:gd name="connsiteX6" fmla="*/ 1419225 w 3519487"/>
                <a:gd name="connsiteY6" fmla="*/ 290513 h 1143000"/>
                <a:gd name="connsiteX7" fmla="*/ 1604962 w 3519487"/>
                <a:gd name="connsiteY7" fmla="*/ 423863 h 1143000"/>
                <a:gd name="connsiteX8" fmla="*/ 1781175 w 3519487"/>
                <a:gd name="connsiteY8" fmla="*/ 581025 h 1143000"/>
                <a:gd name="connsiteX9" fmla="*/ 1966912 w 3519487"/>
                <a:gd name="connsiteY9" fmla="*/ 762000 h 1143000"/>
                <a:gd name="connsiteX10" fmla="*/ 2238375 w 3519487"/>
                <a:gd name="connsiteY10" fmla="*/ 909638 h 1143000"/>
                <a:gd name="connsiteX11" fmla="*/ 2662237 w 3519487"/>
                <a:gd name="connsiteY11" fmla="*/ 1047750 h 1143000"/>
                <a:gd name="connsiteX12" fmla="*/ 2990850 w 3519487"/>
                <a:gd name="connsiteY12" fmla="*/ 1100138 h 1143000"/>
                <a:gd name="connsiteX13" fmla="*/ 3381375 w 3519487"/>
                <a:gd name="connsiteY13" fmla="*/ 1133475 h 1143000"/>
                <a:gd name="connsiteX14" fmla="*/ 3519487 w 3519487"/>
                <a:gd name="connsiteY14" fmla="*/ 1143000 h 1143000"/>
                <a:gd name="connsiteX0" fmla="*/ 0 w 3524249"/>
                <a:gd name="connsiteY0" fmla="*/ 0 h 1147762"/>
                <a:gd name="connsiteX1" fmla="*/ 176212 w 3524249"/>
                <a:gd name="connsiteY1" fmla="*/ 4762 h 1147762"/>
                <a:gd name="connsiteX2" fmla="*/ 357187 w 3524249"/>
                <a:gd name="connsiteY2" fmla="*/ 28575 h 1147762"/>
                <a:gd name="connsiteX3" fmla="*/ 647699 w 3524249"/>
                <a:gd name="connsiteY3" fmla="*/ 14287 h 1147762"/>
                <a:gd name="connsiteX4" fmla="*/ 895349 w 3524249"/>
                <a:gd name="connsiteY4" fmla="*/ 52387 h 1147762"/>
                <a:gd name="connsiteX5" fmla="*/ 1195387 w 3524249"/>
                <a:gd name="connsiteY5" fmla="*/ 166687 h 1147762"/>
                <a:gd name="connsiteX6" fmla="*/ 1423987 w 3524249"/>
                <a:gd name="connsiteY6" fmla="*/ 295275 h 1147762"/>
                <a:gd name="connsiteX7" fmla="*/ 1609724 w 3524249"/>
                <a:gd name="connsiteY7" fmla="*/ 428625 h 1147762"/>
                <a:gd name="connsiteX8" fmla="*/ 1785937 w 3524249"/>
                <a:gd name="connsiteY8" fmla="*/ 585787 h 1147762"/>
                <a:gd name="connsiteX9" fmla="*/ 1971674 w 3524249"/>
                <a:gd name="connsiteY9" fmla="*/ 766762 h 1147762"/>
                <a:gd name="connsiteX10" fmla="*/ 2243137 w 3524249"/>
                <a:gd name="connsiteY10" fmla="*/ 914400 h 1147762"/>
                <a:gd name="connsiteX11" fmla="*/ 2666999 w 3524249"/>
                <a:gd name="connsiteY11" fmla="*/ 1052512 h 1147762"/>
                <a:gd name="connsiteX12" fmla="*/ 2995612 w 3524249"/>
                <a:gd name="connsiteY12" fmla="*/ 1104900 h 1147762"/>
                <a:gd name="connsiteX13" fmla="*/ 3386137 w 3524249"/>
                <a:gd name="connsiteY13" fmla="*/ 1138237 h 1147762"/>
                <a:gd name="connsiteX14" fmla="*/ 3524249 w 3524249"/>
                <a:gd name="connsiteY14" fmla="*/ 1147762 h 1147762"/>
                <a:gd name="connsiteX0" fmla="*/ 0 w 3524249"/>
                <a:gd name="connsiteY0" fmla="*/ 0 h 1147762"/>
                <a:gd name="connsiteX1" fmla="*/ 176212 w 3524249"/>
                <a:gd name="connsiteY1" fmla="*/ 4762 h 1147762"/>
                <a:gd name="connsiteX2" fmla="*/ 357187 w 3524249"/>
                <a:gd name="connsiteY2" fmla="*/ 4763 h 1147762"/>
                <a:gd name="connsiteX3" fmla="*/ 647699 w 3524249"/>
                <a:gd name="connsiteY3" fmla="*/ 14287 h 1147762"/>
                <a:gd name="connsiteX4" fmla="*/ 895349 w 3524249"/>
                <a:gd name="connsiteY4" fmla="*/ 52387 h 1147762"/>
                <a:gd name="connsiteX5" fmla="*/ 1195387 w 3524249"/>
                <a:gd name="connsiteY5" fmla="*/ 166687 h 1147762"/>
                <a:gd name="connsiteX6" fmla="*/ 1423987 w 3524249"/>
                <a:gd name="connsiteY6" fmla="*/ 295275 h 1147762"/>
                <a:gd name="connsiteX7" fmla="*/ 1609724 w 3524249"/>
                <a:gd name="connsiteY7" fmla="*/ 428625 h 1147762"/>
                <a:gd name="connsiteX8" fmla="*/ 1785937 w 3524249"/>
                <a:gd name="connsiteY8" fmla="*/ 585787 h 1147762"/>
                <a:gd name="connsiteX9" fmla="*/ 1971674 w 3524249"/>
                <a:gd name="connsiteY9" fmla="*/ 766762 h 1147762"/>
                <a:gd name="connsiteX10" fmla="*/ 2243137 w 3524249"/>
                <a:gd name="connsiteY10" fmla="*/ 914400 h 1147762"/>
                <a:gd name="connsiteX11" fmla="*/ 2666999 w 3524249"/>
                <a:gd name="connsiteY11" fmla="*/ 1052512 h 1147762"/>
                <a:gd name="connsiteX12" fmla="*/ 2995612 w 3524249"/>
                <a:gd name="connsiteY12" fmla="*/ 1104900 h 1147762"/>
                <a:gd name="connsiteX13" fmla="*/ 3386137 w 3524249"/>
                <a:gd name="connsiteY13" fmla="*/ 1138237 h 1147762"/>
                <a:gd name="connsiteX14" fmla="*/ 3524249 w 3524249"/>
                <a:gd name="connsiteY14" fmla="*/ 1147762 h 1147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524249" h="1147762">
                  <a:moveTo>
                    <a:pt x="0" y="0"/>
                  </a:moveTo>
                  <a:cubicBezTo>
                    <a:pt x="51594" y="2381"/>
                    <a:pt x="116681" y="3968"/>
                    <a:pt x="176212" y="4762"/>
                  </a:cubicBezTo>
                  <a:cubicBezTo>
                    <a:pt x="235743" y="5556"/>
                    <a:pt x="278606" y="3176"/>
                    <a:pt x="357187" y="4763"/>
                  </a:cubicBezTo>
                  <a:cubicBezTo>
                    <a:pt x="435768" y="6350"/>
                    <a:pt x="558005" y="6350"/>
                    <a:pt x="647699" y="14287"/>
                  </a:cubicBezTo>
                  <a:cubicBezTo>
                    <a:pt x="737393" y="22224"/>
                    <a:pt x="804068" y="26987"/>
                    <a:pt x="895349" y="52387"/>
                  </a:cubicBezTo>
                  <a:cubicBezTo>
                    <a:pt x="986630" y="77787"/>
                    <a:pt x="1107281" y="126206"/>
                    <a:pt x="1195387" y="166687"/>
                  </a:cubicBezTo>
                  <a:cubicBezTo>
                    <a:pt x="1283493" y="207168"/>
                    <a:pt x="1354931" y="251619"/>
                    <a:pt x="1423987" y="295275"/>
                  </a:cubicBezTo>
                  <a:cubicBezTo>
                    <a:pt x="1493043" y="338931"/>
                    <a:pt x="1549399" y="380206"/>
                    <a:pt x="1609724" y="428625"/>
                  </a:cubicBezTo>
                  <a:cubicBezTo>
                    <a:pt x="1670049" y="477044"/>
                    <a:pt x="1725612" y="529431"/>
                    <a:pt x="1785937" y="585787"/>
                  </a:cubicBezTo>
                  <a:cubicBezTo>
                    <a:pt x="1846262" y="642143"/>
                    <a:pt x="1895474" y="711993"/>
                    <a:pt x="1971674" y="766762"/>
                  </a:cubicBezTo>
                  <a:cubicBezTo>
                    <a:pt x="2047874" y="821531"/>
                    <a:pt x="2127250" y="866775"/>
                    <a:pt x="2243137" y="914400"/>
                  </a:cubicBezTo>
                  <a:cubicBezTo>
                    <a:pt x="2359025" y="962025"/>
                    <a:pt x="2541587" y="1020762"/>
                    <a:pt x="2666999" y="1052512"/>
                  </a:cubicBezTo>
                  <a:cubicBezTo>
                    <a:pt x="2792411" y="1084262"/>
                    <a:pt x="2875756" y="1090613"/>
                    <a:pt x="2995612" y="1104900"/>
                  </a:cubicBezTo>
                  <a:cubicBezTo>
                    <a:pt x="3115468" y="1119187"/>
                    <a:pt x="3298031" y="1131093"/>
                    <a:pt x="3386137" y="1138237"/>
                  </a:cubicBezTo>
                  <a:cubicBezTo>
                    <a:pt x="3474243" y="1145381"/>
                    <a:pt x="3499246" y="1146571"/>
                    <a:pt x="3524249" y="1147762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V="1">
              <a:off x="2066922" y="4925796"/>
              <a:ext cx="0" cy="160020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300038" y="6530759"/>
              <a:ext cx="3686175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421606" y="6464637"/>
              <a:ext cx="0" cy="12271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2671763" y="6467475"/>
              <a:ext cx="0" cy="122719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6933085" y="4511599"/>
            <a:ext cx="3820312" cy="2110482"/>
            <a:chOff x="6662148" y="2568978"/>
            <a:chExt cx="3820312" cy="2110482"/>
          </a:xfrm>
        </p:grpSpPr>
        <p:grpSp>
          <p:nvGrpSpPr>
            <p:cNvPr id="19" name="Group 18"/>
            <p:cNvGrpSpPr/>
            <p:nvPr/>
          </p:nvGrpSpPr>
          <p:grpSpPr>
            <a:xfrm>
              <a:off x="6662148" y="2865840"/>
              <a:ext cx="3534562" cy="1600202"/>
              <a:chOff x="489751" y="2914648"/>
              <a:chExt cx="3534562" cy="1600202"/>
            </a:xfrm>
          </p:grpSpPr>
          <p:sp>
            <p:nvSpPr>
              <p:cNvPr id="39" name="Freeform 38"/>
              <p:cNvSpPr/>
              <p:nvPr/>
            </p:nvSpPr>
            <p:spPr>
              <a:xfrm>
                <a:off x="742950" y="2914648"/>
                <a:ext cx="3028950" cy="971375"/>
              </a:xfrm>
              <a:custGeom>
                <a:avLst/>
                <a:gdLst>
                  <a:gd name="connsiteX0" fmla="*/ 0 w 3028950"/>
                  <a:gd name="connsiteY0" fmla="*/ 0 h 1001197"/>
                  <a:gd name="connsiteX1" fmla="*/ 219075 w 3028950"/>
                  <a:gd name="connsiteY1" fmla="*/ 285750 h 1001197"/>
                  <a:gd name="connsiteX2" fmla="*/ 657225 w 3028950"/>
                  <a:gd name="connsiteY2" fmla="*/ 704850 h 1001197"/>
                  <a:gd name="connsiteX3" fmla="*/ 1295400 w 3028950"/>
                  <a:gd name="connsiteY3" fmla="*/ 962025 h 1001197"/>
                  <a:gd name="connsiteX4" fmla="*/ 1381125 w 3028950"/>
                  <a:gd name="connsiteY4" fmla="*/ 1000125 h 1001197"/>
                  <a:gd name="connsiteX5" fmla="*/ 1552575 w 3028950"/>
                  <a:gd name="connsiteY5" fmla="*/ 981075 h 1001197"/>
                  <a:gd name="connsiteX6" fmla="*/ 1857375 w 3028950"/>
                  <a:gd name="connsiteY6" fmla="*/ 885825 h 1001197"/>
                  <a:gd name="connsiteX7" fmla="*/ 2181225 w 3028950"/>
                  <a:gd name="connsiteY7" fmla="*/ 704850 h 1001197"/>
                  <a:gd name="connsiteX8" fmla="*/ 2495550 w 3028950"/>
                  <a:gd name="connsiteY8" fmla="*/ 542925 h 1001197"/>
                  <a:gd name="connsiteX9" fmla="*/ 2781300 w 3028950"/>
                  <a:gd name="connsiteY9" fmla="*/ 295275 h 1001197"/>
                  <a:gd name="connsiteX10" fmla="*/ 3028950 w 3028950"/>
                  <a:gd name="connsiteY10" fmla="*/ 114300 h 1001197"/>
                  <a:gd name="connsiteX0" fmla="*/ 0 w 3028950"/>
                  <a:gd name="connsiteY0" fmla="*/ 0 h 1001517"/>
                  <a:gd name="connsiteX1" fmla="*/ 219075 w 3028950"/>
                  <a:gd name="connsiteY1" fmla="*/ 285750 h 1001517"/>
                  <a:gd name="connsiteX2" fmla="*/ 657225 w 3028950"/>
                  <a:gd name="connsiteY2" fmla="*/ 704850 h 1001517"/>
                  <a:gd name="connsiteX3" fmla="*/ 1190625 w 3028950"/>
                  <a:gd name="connsiteY3" fmla="*/ 957262 h 1001517"/>
                  <a:gd name="connsiteX4" fmla="*/ 1381125 w 3028950"/>
                  <a:gd name="connsiteY4" fmla="*/ 1000125 h 1001517"/>
                  <a:gd name="connsiteX5" fmla="*/ 1552575 w 3028950"/>
                  <a:gd name="connsiteY5" fmla="*/ 981075 h 1001517"/>
                  <a:gd name="connsiteX6" fmla="*/ 1857375 w 3028950"/>
                  <a:gd name="connsiteY6" fmla="*/ 885825 h 1001517"/>
                  <a:gd name="connsiteX7" fmla="*/ 2181225 w 3028950"/>
                  <a:gd name="connsiteY7" fmla="*/ 704850 h 1001517"/>
                  <a:gd name="connsiteX8" fmla="*/ 2495550 w 3028950"/>
                  <a:gd name="connsiteY8" fmla="*/ 542925 h 1001517"/>
                  <a:gd name="connsiteX9" fmla="*/ 2781300 w 3028950"/>
                  <a:gd name="connsiteY9" fmla="*/ 295275 h 1001517"/>
                  <a:gd name="connsiteX10" fmla="*/ 3028950 w 3028950"/>
                  <a:gd name="connsiteY10" fmla="*/ 114300 h 1001517"/>
                  <a:gd name="connsiteX0" fmla="*/ 0 w 3028950"/>
                  <a:gd name="connsiteY0" fmla="*/ 0 h 1001517"/>
                  <a:gd name="connsiteX1" fmla="*/ 219075 w 3028950"/>
                  <a:gd name="connsiteY1" fmla="*/ 285750 h 1001517"/>
                  <a:gd name="connsiteX2" fmla="*/ 657225 w 3028950"/>
                  <a:gd name="connsiteY2" fmla="*/ 704850 h 1001517"/>
                  <a:gd name="connsiteX3" fmla="*/ 1190625 w 3028950"/>
                  <a:gd name="connsiteY3" fmla="*/ 957262 h 1001517"/>
                  <a:gd name="connsiteX4" fmla="*/ 1419225 w 3028950"/>
                  <a:gd name="connsiteY4" fmla="*/ 1000125 h 1001517"/>
                  <a:gd name="connsiteX5" fmla="*/ 1552575 w 3028950"/>
                  <a:gd name="connsiteY5" fmla="*/ 981075 h 1001517"/>
                  <a:gd name="connsiteX6" fmla="*/ 1857375 w 3028950"/>
                  <a:gd name="connsiteY6" fmla="*/ 885825 h 1001517"/>
                  <a:gd name="connsiteX7" fmla="*/ 2181225 w 3028950"/>
                  <a:gd name="connsiteY7" fmla="*/ 704850 h 1001517"/>
                  <a:gd name="connsiteX8" fmla="*/ 2495550 w 3028950"/>
                  <a:gd name="connsiteY8" fmla="*/ 542925 h 1001517"/>
                  <a:gd name="connsiteX9" fmla="*/ 2781300 w 3028950"/>
                  <a:gd name="connsiteY9" fmla="*/ 295275 h 1001517"/>
                  <a:gd name="connsiteX10" fmla="*/ 3028950 w 3028950"/>
                  <a:gd name="connsiteY10" fmla="*/ 114300 h 1001517"/>
                  <a:gd name="connsiteX0" fmla="*/ 0 w 3028950"/>
                  <a:gd name="connsiteY0" fmla="*/ 0 h 1000234"/>
                  <a:gd name="connsiteX1" fmla="*/ 219075 w 3028950"/>
                  <a:gd name="connsiteY1" fmla="*/ 285750 h 1000234"/>
                  <a:gd name="connsiteX2" fmla="*/ 657225 w 3028950"/>
                  <a:gd name="connsiteY2" fmla="*/ 704850 h 1000234"/>
                  <a:gd name="connsiteX3" fmla="*/ 1190625 w 3028950"/>
                  <a:gd name="connsiteY3" fmla="*/ 957262 h 1000234"/>
                  <a:gd name="connsiteX4" fmla="*/ 1419225 w 3028950"/>
                  <a:gd name="connsiteY4" fmla="*/ 1000125 h 1000234"/>
                  <a:gd name="connsiteX5" fmla="*/ 1614487 w 3028950"/>
                  <a:gd name="connsiteY5" fmla="*/ 966788 h 1000234"/>
                  <a:gd name="connsiteX6" fmla="*/ 1857375 w 3028950"/>
                  <a:gd name="connsiteY6" fmla="*/ 885825 h 1000234"/>
                  <a:gd name="connsiteX7" fmla="*/ 2181225 w 3028950"/>
                  <a:gd name="connsiteY7" fmla="*/ 704850 h 1000234"/>
                  <a:gd name="connsiteX8" fmla="*/ 2495550 w 3028950"/>
                  <a:gd name="connsiteY8" fmla="*/ 542925 h 1000234"/>
                  <a:gd name="connsiteX9" fmla="*/ 2781300 w 3028950"/>
                  <a:gd name="connsiteY9" fmla="*/ 295275 h 1000234"/>
                  <a:gd name="connsiteX10" fmla="*/ 3028950 w 3028950"/>
                  <a:gd name="connsiteY10" fmla="*/ 114300 h 1000234"/>
                  <a:gd name="connsiteX0" fmla="*/ 0 w 3028950"/>
                  <a:gd name="connsiteY0" fmla="*/ 0 h 1005444"/>
                  <a:gd name="connsiteX1" fmla="*/ 219075 w 3028950"/>
                  <a:gd name="connsiteY1" fmla="*/ 285750 h 1005444"/>
                  <a:gd name="connsiteX2" fmla="*/ 657225 w 3028950"/>
                  <a:gd name="connsiteY2" fmla="*/ 704850 h 1005444"/>
                  <a:gd name="connsiteX3" fmla="*/ 1190625 w 3028950"/>
                  <a:gd name="connsiteY3" fmla="*/ 957262 h 1005444"/>
                  <a:gd name="connsiteX4" fmla="*/ 1419225 w 3028950"/>
                  <a:gd name="connsiteY4" fmla="*/ 1000125 h 1005444"/>
                  <a:gd name="connsiteX5" fmla="*/ 1857375 w 3028950"/>
                  <a:gd name="connsiteY5" fmla="*/ 885825 h 1005444"/>
                  <a:gd name="connsiteX6" fmla="*/ 2181225 w 3028950"/>
                  <a:gd name="connsiteY6" fmla="*/ 704850 h 1005444"/>
                  <a:gd name="connsiteX7" fmla="*/ 2495550 w 3028950"/>
                  <a:gd name="connsiteY7" fmla="*/ 542925 h 1005444"/>
                  <a:gd name="connsiteX8" fmla="*/ 2781300 w 3028950"/>
                  <a:gd name="connsiteY8" fmla="*/ 295275 h 1005444"/>
                  <a:gd name="connsiteX9" fmla="*/ 3028950 w 3028950"/>
                  <a:gd name="connsiteY9" fmla="*/ 114300 h 1005444"/>
                  <a:gd name="connsiteX0" fmla="*/ 0 w 3028950"/>
                  <a:gd name="connsiteY0" fmla="*/ 0 h 1031328"/>
                  <a:gd name="connsiteX1" fmla="*/ 219075 w 3028950"/>
                  <a:gd name="connsiteY1" fmla="*/ 285750 h 1031328"/>
                  <a:gd name="connsiteX2" fmla="*/ 657225 w 3028950"/>
                  <a:gd name="connsiteY2" fmla="*/ 704850 h 1031328"/>
                  <a:gd name="connsiteX3" fmla="*/ 1190625 w 3028950"/>
                  <a:gd name="connsiteY3" fmla="*/ 957262 h 1031328"/>
                  <a:gd name="connsiteX4" fmla="*/ 1519237 w 3028950"/>
                  <a:gd name="connsiteY4" fmla="*/ 1028700 h 1031328"/>
                  <a:gd name="connsiteX5" fmla="*/ 1857375 w 3028950"/>
                  <a:gd name="connsiteY5" fmla="*/ 885825 h 1031328"/>
                  <a:gd name="connsiteX6" fmla="*/ 2181225 w 3028950"/>
                  <a:gd name="connsiteY6" fmla="*/ 704850 h 1031328"/>
                  <a:gd name="connsiteX7" fmla="*/ 2495550 w 3028950"/>
                  <a:gd name="connsiteY7" fmla="*/ 542925 h 1031328"/>
                  <a:gd name="connsiteX8" fmla="*/ 2781300 w 3028950"/>
                  <a:gd name="connsiteY8" fmla="*/ 295275 h 1031328"/>
                  <a:gd name="connsiteX9" fmla="*/ 3028950 w 3028950"/>
                  <a:gd name="connsiteY9" fmla="*/ 114300 h 1031328"/>
                  <a:gd name="connsiteX0" fmla="*/ 0 w 3028950"/>
                  <a:gd name="connsiteY0" fmla="*/ 0 h 997867"/>
                  <a:gd name="connsiteX1" fmla="*/ 219075 w 3028950"/>
                  <a:gd name="connsiteY1" fmla="*/ 285750 h 997867"/>
                  <a:gd name="connsiteX2" fmla="*/ 657225 w 3028950"/>
                  <a:gd name="connsiteY2" fmla="*/ 704850 h 997867"/>
                  <a:gd name="connsiteX3" fmla="*/ 1190625 w 3028950"/>
                  <a:gd name="connsiteY3" fmla="*/ 957262 h 997867"/>
                  <a:gd name="connsiteX4" fmla="*/ 1514475 w 3028950"/>
                  <a:gd name="connsiteY4" fmla="*/ 990600 h 997867"/>
                  <a:gd name="connsiteX5" fmla="*/ 1857375 w 3028950"/>
                  <a:gd name="connsiteY5" fmla="*/ 885825 h 997867"/>
                  <a:gd name="connsiteX6" fmla="*/ 2181225 w 3028950"/>
                  <a:gd name="connsiteY6" fmla="*/ 704850 h 997867"/>
                  <a:gd name="connsiteX7" fmla="*/ 2495550 w 3028950"/>
                  <a:gd name="connsiteY7" fmla="*/ 542925 h 997867"/>
                  <a:gd name="connsiteX8" fmla="*/ 2781300 w 3028950"/>
                  <a:gd name="connsiteY8" fmla="*/ 295275 h 997867"/>
                  <a:gd name="connsiteX9" fmla="*/ 3028950 w 3028950"/>
                  <a:gd name="connsiteY9" fmla="*/ 114300 h 997867"/>
                  <a:gd name="connsiteX0" fmla="*/ 0 w 3028950"/>
                  <a:gd name="connsiteY0" fmla="*/ 0 h 992442"/>
                  <a:gd name="connsiteX1" fmla="*/ 219075 w 3028950"/>
                  <a:gd name="connsiteY1" fmla="*/ 285750 h 992442"/>
                  <a:gd name="connsiteX2" fmla="*/ 657225 w 3028950"/>
                  <a:gd name="connsiteY2" fmla="*/ 704850 h 992442"/>
                  <a:gd name="connsiteX3" fmla="*/ 1128713 w 3028950"/>
                  <a:gd name="connsiteY3" fmla="*/ 933449 h 992442"/>
                  <a:gd name="connsiteX4" fmla="*/ 1514475 w 3028950"/>
                  <a:gd name="connsiteY4" fmla="*/ 990600 h 992442"/>
                  <a:gd name="connsiteX5" fmla="*/ 1857375 w 3028950"/>
                  <a:gd name="connsiteY5" fmla="*/ 885825 h 992442"/>
                  <a:gd name="connsiteX6" fmla="*/ 2181225 w 3028950"/>
                  <a:gd name="connsiteY6" fmla="*/ 704850 h 992442"/>
                  <a:gd name="connsiteX7" fmla="*/ 2495550 w 3028950"/>
                  <a:gd name="connsiteY7" fmla="*/ 542925 h 992442"/>
                  <a:gd name="connsiteX8" fmla="*/ 2781300 w 3028950"/>
                  <a:gd name="connsiteY8" fmla="*/ 295275 h 992442"/>
                  <a:gd name="connsiteX9" fmla="*/ 3028950 w 3028950"/>
                  <a:gd name="connsiteY9" fmla="*/ 114300 h 992442"/>
                  <a:gd name="connsiteX0" fmla="*/ 0 w 3028950"/>
                  <a:gd name="connsiteY0" fmla="*/ 0 h 971375"/>
                  <a:gd name="connsiteX1" fmla="*/ 219075 w 3028950"/>
                  <a:gd name="connsiteY1" fmla="*/ 285750 h 971375"/>
                  <a:gd name="connsiteX2" fmla="*/ 657225 w 3028950"/>
                  <a:gd name="connsiteY2" fmla="*/ 704850 h 971375"/>
                  <a:gd name="connsiteX3" fmla="*/ 1128713 w 3028950"/>
                  <a:gd name="connsiteY3" fmla="*/ 933449 h 971375"/>
                  <a:gd name="connsiteX4" fmla="*/ 1581150 w 3028950"/>
                  <a:gd name="connsiteY4" fmla="*/ 966787 h 971375"/>
                  <a:gd name="connsiteX5" fmla="*/ 1857375 w 3028950"/>
                  <a:gd name="connsiteY5" fmla="*/ 885825 h 971375"/>
                  <a:gd name="connsiteX6" fmla="*/ 2181225 w 3028950"/>
                  <a:gd name="connsiteY6" fmla="*/ 704850 h 971375"/>
                  <a:gd name="connsiteX7" fmla="*/ 2495550 w 3028950"/>
                  <a:gd name="connsiteY7" fmla="*/ 542925 h 971375"/>
                  <a:gd name="connsiteX8" fmla="*/ 2781300 w 3028950"/>
                  <a:gd name="connsiteY8" fmla="*/ 295275 h 971375"/>
                  <a:gd name="connsiteX9" fmla="*/ 3028950 w 3028950"/>
                  <a:gd name="connsiteY9" fmla="*/ 114300 h 971375"/>
                  <a:gd name="connsiteX0" fmla="*/ 0 w 3028950"/>
                  <a:gd name="connsiteY0" fmla="*/ 0 h 972786"/>
                  <a:gd name="connsiteX1" fmla="*/ 219075 w 3028950"/>
                  <a:gd name="connsiteY1" fmla="*/ 285750 h 972786"/>
                  <a:gd name="connsiteX2" fmla="*/ 657225 w 3028950"/>
                  <a:gd name="connsiteY2" fmla="*/ 704850 h 972786"/>
                  <a:gd name="connsiteX3" fmla="*/ 1128713 w 3028950"/>
                  <a:gd name="connsiteY3" fmla="*/ 933449 h 972786"/>
                  <a:gd name="connsiteX4" fmla="*/ 1581150 w 3028950"/>
                  <a:gd name="connsiteY4" fmla="*/ 966787 h 972786"/>
                  <a:gd name="connsiteX5" fmla="*/ 1900237 w 3028950"/>
                  <a:gd name="connsiteY5" fmla="*/ 866775 h 972786"/>
                  <a:gd name="connsiteX6" fmla="*/ 2181225 w 3028950"/>
                  <a:gd name="connsiteY6" fmla="*/ 704850 h 972786"/>
                  <a:gd name="connsiteX7" fmla="*/ 2495550 w 3028950"/>
                  <a:gd name="connsiteY7" fmla="*/ 542925 h 972786"/>
                  <a:gd name="connsiteX8" fmla="*/ 2781300 w 3028950"/>
                  <a:gd name="connsiteY8" fmla="*/ 295275 h 972786"/>
                  <a:gd name="connsiteX9" fmla="*/ 3028950 w 3028950"/>
                  <a:gd name="connsiteY9" fmla="*/ 114300 h 972786"/>
                  <a:gd name="connsiteX0" fmla="*/ 0 w 3028950"/>
                  <a:gd name="connsiteY0" fmla="*/ 0 h 972786"/>
                  <a:gd name="connsiteX1" fmla="*/ 219075 w 3028950"/>
                  <a:gd name="connsiteY1" fmla="*/ 285750 h 972786"/>
                  <a:gd name="connsiteX2" fmla="*/ 657225 w 3028950"/>
                  <a:gd name="connsiteY2" fmla="*/ 704850 h 972786"/>
                  <a:gd name="connsiteX3" fmla="*/ 1128713 w 3028950"/>
                  <a:gd name="connsiteY3" fmla="*/ 933449 h 972786"/>
                  <a:gd name="connsiteX4" fmla="*/ 1581150 w 3028950"/>
                  <a:gd name="connsiteY4" fmla="*/ 966787 h 972786"/>
                  <a:gd name="connsiteX5" fmla="*/ 1900237 w 3028950"/>
                  <a:gd name="connsiteY5" fmla="*/ 866775 h 972786"/>
                  <a:gd name="connsiteX6" fmla="*/ 2224087 w 3028950"/>
                  <a:gd name="connsiteY6" fmla="*/ 719137 h 972786"/>
                  <a:gd name="connsiteX7" fmla="*/ 2495550 w 3028950"/>
                  <a:gd name="connsiteY7" fmla="*/ 542925 h 972786"/>
                  <a:gd name="connsiteX8" fmla="*/ 2781300 w 3028950"/>
                  <a:gd name="connsiteY8" fmla="*/ 295275 h 972786"/>
                  <a:gd name="connsiteX9" fmla="*/ 3028950 w 3028950"/>
                  <a:gd name="connsiteY9" fmla="*/ 114300 h 972786"/>
                  <a:gd name="connsiteX0" fmla="*/ 0 w 3028950"/>
                  <a:gd name="connsiteY0" fmla="*/ 0 h 972786"/>
                  <a:gd name="connsiteX1" fmla="*/ 219075 w 3028950"/>
                  <a:gd name="connsiteY1" fmla="*/ 285750 h 972786"/>
                  <a:gd name="connsiteX2" fmla="*/ 657225 w 3028950"/>
                  <a:gd name="connsiteY2" fmla="*/ 704850 h 972786"/>
                  <a:gd name="connsiteX3" fmla="*/ 1128713 w 3028950"/>
                  <a:gd name="connsiteY3" fmla="*/ 933449 h 972786"/>
                  <a:gd name="connsiteX4" fmla="*/ 1581150 w 3028950"/>
                  <a:gd name="connsiteY4" fmla="*/ 966787 h 972786"/>
                  <a:gd name="connsiteX5" fmla="*/ 1900237 w 3028950"/>
                  <a:gd name="connsiteY5" fmla="*/ 866775 h 972786"/>
                  <a:gd name="connsiteX6" fmla="*/ 2224087 w 3028950"/>
                  <a:gd name="connsiteY6" fmla="*/ 719137 h 972786"/>
                  <a:gd name="connsiteX7" fmla="*/ 2495550 w 3028950"/>
                  <a:gd name="connsiteY7" fmla="*/ 542925 h 972786"/>
                  <a:gd name="connsiteX8" fmla="*/ 2781300 w 3028950"/>
                  <a:gd name="connsiteY8" fmla="*/ 295275 h 972786"/>
                  <a:gd name="connsiteX9" fmla="*/ 3028950 w 3028950"/>
                  <a:gd name="connsiteY9" fmla="*/ 114300 h 972786"/>
                  <a:gd name="connsiteX0" fmla="*/ 0 w 3028950"/>
                  <a:gd name="connsiteY0" fmla="*/ 0 h 971375"/>
                  <a:gd name="connsiteX1" fmla="*/ 219075 w 3028950"/>
                  <a:gd name="connsiteY1" fmla="*/ 285750 h 971375"/>
                  <a:gd name="connsiteX2" fmla="*/ 657225 w 3028950"/>
                  <a:gd name="connsiteY2" fmla="*/ 704850 h 971375"/>
                  <a:gd name="connsiteX3" fmla="*/ 1128713 w 3028950"/>
                  <a:gd name="connsiteY3" fmla="*/ 933449 h 971375"/>
                  <a:gd name="connsiteX4" fmla="*/ 1581150 w 3028950"/>
                  <a:gd name="connsiteY4" fmla="*/ 966787 h 971375"/>
                  <a:gd name="connsiteX5" fmla="*/ 1904999 w 3028950"/>
                  <a:gd name="connsiteY5" fmla="*/ 885825 h 971375"/>
                  <a:gd name="connsiteX6" fmla="*/ 2224087 w 3028950"/>
                  <a:gd name="connsiteY6" fmla="*/ 719137 h 971375"/>
                  <a:gd name="connsiteX7" fmla="*/ 2495550 w 3028950"/>
                  <a:gd name="connsiteY7" fmla="*/ 542925 h 971375"/>
                  <a:gd name="connsiteX8" fmla="*/ 2781300 w 3028950"/>
                  <a:gd name="connsiteY8" fmla="*/ 295275 h 971375"/>
                  <a:gd name="connsiteX9" fmla="*/ 3028950 w 3028950"/>
                  <a:gd name="connsiteY9" fmla="*/ 114300 h 97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28950" h="971375">
                    <a:moveTo>
                      <a:pt x="0" y="0"/>
                    </a:moveTo>
                    <a:cubicBezTo>
                      <a:pt x="54769" y="84137"/>
                      <a:pt x="109538" y="168275"/>
                      <a:pt x="219075" y="285750"/>
                    </a:cubicBezTo>
                    <a:cubicBezTo>
                      <a:pt x="328613" y="403225"/>
                      <a:pt x="505619" y="596900"/>
                      <a:pt x="657225" y="704850"/>
                    </a:cubicBezTo>
                    <a:cubicBezTo>
                      <a:pt x="808831" y="812800"/>
                      <a:pt x="974726" y="889793"/>
                      <a:pt x="1128713" y="933449"/>
                    </a:cubicBezTo>
                    <a:cubicBezTo>
                      <a:pt x="1282700" y="977105"/>
                      <a:pt x="1451769" y="974724"/>
                      <a:pt x="1581150" y="966787"/>
                    </a:cubicBezTo>
                    <a:cubicBezTo>
                      <a:pt x="1710531" y="958850"/>
                      <a:pt x="1797843" y="927100"/>
                      <a:pt x="1904999" y="885825"/>
                    </a:cubicBezTo>
                    <a:cubicBezTo>
                      <a:pt x="2012155" y="844550"/>
                      <a:pt x="2125662" y="776287"/>
                      <a:pt x="2224087" y="719137"/>
                    </a:cubicBezTo>
                    <a:cubicBezTo>
                      <a:pt x="2322512" y="661987"/>
                      <a:pt x="2402681" y="613569"/>
                      <a:pt x="2495550" y="542925"/>
                    </a:cubicBezTo>
                    <a:cubicBezTo>
                      <a:pt x="2588419" y="472281"/>
                      <a:pt x="2692400" y="366713"/>
                      <a:pt x="2781300" y="295275"/>
                    </a:cubicBezTo>
                    <a:cubicBezTo>
                      <a:pt x="2870200" y="223838"/>
                      <a:pt x="2949575" y="169069"/>
                      <a:pt x="3028950" y="114300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0" name="Straight Connector 39"/>
              <p:cNvCxnSpPr/>
              <p:nvPr/>
            </p:nvCxnSpPr>
            <p:spPr>
              <a:xfrm>
                <a:off x="752475" y="2986088"/>
                <a:ext cx="1338263" cy="146685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endCxn id="39" idx="9"/>
              </p:cNvCxnSpPr>
              <p:nvPr/>
            </p:nvCxnSpPr>
            <p:spPr>
              <a:xfrm flipV="1">
                <a:off x="2109788" y="3028948"/>
                <a:ext cx="1662112" cy="1419227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flipV="1">
                <a:off x="2081211" y="2914649"/>
                <a:ext cx="0" cy="160020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Arrow Connector 42"/>
              <p:cNvCxnSpPr/>
              <p:nvPr/>
            </p:nvCxnSpPr>
            <p:spPr>
              <a:xfrm>
                <a:off x="489751" y="4448175"/>
                <a:ext cx="3534562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2671763" y="4391025"/>
                <a:ext cx="0" cy="12271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1476376" y="4391025"/>
                <a:ext cx="0" cy="12271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21" name="Object 20"/>
            <p:cNvGraphicFramePr>
              <a:graphicFrameLocks noChangeAspect="1"/>
            </p:cNvGraphicFramePr>
            <p:nvPr>
              <p:extLst/>
            </p:nvPr>
          </p:nvGraphicFramePr>
          <p:xfrm>
            <a:off x="8148835" y="2568978"/>
            <a:ext cx="2667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67" name="Equation" r:id="rId23" imgW="266400" imgH="291960" progId="Equation.DSMT4">
                    <p:embed/>
                  </p:oleObj>
                </mc:Choice>
                <mc:Fallback>
                  <p:oleObj name="Equation" r:id="rId23" imgW="266400" imgH="291960" progId="Equation.DSMT4">
                    <p:embed/>
                    <p:pic>
                      <p:nvPicPr>
                        <p:cNvPr id="21" name="Object 20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8148835" y="2568978"/>
                          <a:ext cx="266700" cy="292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/>
            <p:cNvGraphicFramePr>
              <a:graphicFrameLocks noChangeAspect="1"/>
            </p:cNvGraphicFramePr>
            <p:nvPr>
              <p:extLst/>
            </p:nvPr>
          </p:nvGraphicFramePr>
          <p:xfrm>
            <a:off x="8282185" y="3591113"/>
            <a:ext cx="1905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68" name="Equation" r:id="rId25" imgW="190440" imgH="215640" progId="Equation.DSMT4">
                    <p:embed/>
                  </p:oleObj>
                </mc:Choice>
                <mc:Fallback>
                  <p:oleObj name="Equation" r:id="rId25" imgW="190440" imgH="215640" progId="Equation.DSMT4">
                    <p:embed/>
                    <p:pic>
                      <p:nvPicPr>
                        <p:cNvPr id="22" name="Object 21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8282185" y="3591113"/>
                          <a:ext cx="190500" cy="215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/>
            <p:cNvGraphicFramePr>
              <a:graphicFrameLocks noChangeAspect="1"/>
            </p:cNvGraphicFramePr>
            <p:nvPr>
              <p:extLst/>
            </p:nvPr>
          </p:nvGraphicFramePr>
          <p:xfrm>
            <a:off x="8748910" y="4463560"/>
            <a:ext cx="1905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69" name="Equation" r:id="rId27" imgW="190440" imgH="215640" progId="Equation.DSMT4">
                    <p:embed/>
                  </p:oleObj>
                </mc:Choice>
                <mc:Fallback>
                  <p:oleObj name="Equation" r:id="rId27" imgW="190440" imgH="215640" progId="Equation.DSMT4">
                    <p:embed/>
                    <p:pic>
                      <p:nvPicPr>
                        <p:cNvPr id="23" name="Object 22"/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8748910" y="4463560"/>
                          <a:ext cx="190500" cy="215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23"/>
            <p:cNvGraphicFramePr>
              <a:graphicFrameLocks noChangeAspect="1"/>
            </p:cNvGraphicFramePr>
            <p:nvPr>
              <p:extLst/>
            </p:nvPr>
          </p:nvGraphicFramePr>
          <p:xfrm>
            <a:off x="7553523" y="4463560"/>
            <a:ext cx="1905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70" name="Equation" r:id="rId29" imgW="190440" imgH="215640" progId="Equation.DSMT4">
                    <p:embed/>
                  </p:oleObj>
                </mc:Choice>
                <mc:Fallback>
                  <p:oleObj name="Equation" r:id="rId29" imgW="190440" imgH="215640" progId="Equation.DSMT4">
                    <p:embed/>
                    <p:pic>
                      <p:nvPicPr>
                        <p:cNvPr id="24" name="Object 23"/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7553523" y="4463560"/>
                          <a:ext cx="190500" cy="215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>
              <p:extLst/>
            </p:nvPr>
          </p:nvGraphicFramePr>
          <p:xfrm>
            <a:off x="10215760" y="4253317"/>
            <a:ext cx="2667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571" name="Equation" r:id="rId30" imgW="266400" imgH="291960" progId="Equation.DSMT4">
                    <p:embed/>
                  </p:oleObj>
                </mc:Choice>
                <mc:Fallback>
                  <p:oleObj name="Equation" r:id="rId30" imgW="266400" imgH="291960" progId="Equation.DSMT4">
                    <p:embed/>
                    <p:pic>
                      <p:nvPicPr>
                        <p:cNvPr id="25" name="Object 24"/>
                        <p:cNvPicPr/>
                        <p:nvPr/>
                      </p:nvPicPr>
                      <p:blipFill>
                        <a:blip r:embed="rId31"/>
                        <a:stretch>
                          <a:fillRect/>
                        </a:stretch>
                      </p:blipFill>
                      <p:spPr>
                        <a:xfrm>
                          <a:off x="10215760" y="4253317"/>
                          <a:ext cx="266700" cy="292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6" name="Object 25"/>
          <p:cNvGraphicFramePr>
            <a:graphicFrameLocks noChangeAspect="1"/>
          </p:cNvGraphicFramePr>
          <p:nvPr>
            <p:extLst/>
          </p:nvPr>
        </p:nvGraphicFramePr>
        <p:xfrm>
          <a:off x="2417121" y="6411121"/>
          <a:ext cx="1905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2" name="Equation" r:id="rId32" imgW="190440" imgH="215640" progId="Equation.DSMT4">
                  <p:embed/>
                </p:oleObj>
              </mc:Choice>
              <mc:Fallback>
                <p:oleObj name="Equation" r:id="rId32" imgW="190440" imgH="21564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2417121" y="6411121"/>
                        <a:ext cx="1905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/>
          </p:nvPr>
        </p:nvGraphicFramePr>
        <p:xfrm>
          <a:off x="3667278" y="6406181"/>
          <a:ext cx="1905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3" name="Equation" r:id="rId33" imgW="190440" imgH="215640" progId="Equation.DSMT4">
                  <p:embed/>
                </p:oleObj>
              </mc:Choice>
              <mc:Fallback>
                <p:oleObj name="Equation" r:id="rId33" imgW="190440" imgH="215640" progId="Equation.DSMT4">
                  <p:embed/>
                  <p:pic>
                    <p:nvPicPr>
                      <p:cNvPr id="27" name="Object 26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3667278" y="6406181"/>
                        <a:ext cx="1905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7"/>
          <p:cNvCxnSpPr/>
          <p:nvPr/>
        </p:nvCxnSpPr>
        <p:spPr>
          <a:xfrm>
            <a:off x="3076729" y="5168680"/>
            <a:ext cx="16668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28"/>
          <p:cNvGraphicFramePr>
            <a:graphicFrameLocks noChangeAspect="1"/>
          </p:cNvGraphicFramePr>
          <p:nvPr>
            <p:extLst/>
          </p:nvPr>
        </p:nvGraphicFramePr>
        <p:xfrm>
          <a:off x="5115073" y="6186768"/>
          <a:ext cx="266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4" name="Equation" r:id="rId34" imgW="266400" imgH="291960" progId="Equation.DSMT4">
                  <p:embed/>
                </p:oleObj>
              </mc:Choice>
              <mc:Fallback>
                <p:oleObj name="Equation" r:id="rId34" imgW="266400" imgH="291960" progId="Equation.DSMT4">
                  <p:embed/>
                  <p:pic>
                    <p:nvPicPr>
                      <p:cNvPr id="29" name="Object 28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5115073" y="6186768"/>
                        <a:ext cx="2667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3173531" y="49547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/>
          </p:nvPr>
        </p:nvGraphicFramePr>
        <p:xfrm>
          <a:off x="1412875" y="4816475"/>
          <a:ext cx="2286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5" name="Equation" r:id="rId36" imgW="228600" imgH="330120" progId="Equation.DSMT4">
                  <p:embed/>
                </p:oleObj>
              </mc:Choice>
              <mc:Fallback>
                <p:oleObj name="Equation" r:id="rId36" imgW="228600" imgH="330120" progId="Equation.DSMT4">
                  <p:embed/>
                  <p:pic>
                    <p:nvPicPr>
                      <p:cNvPr id="31" name="Object 30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1412875" y="4816475"/>
                        <a:ext cx="2286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/>
          </p:nvPr>
        </p:nvGraphicFramePr>
        <p:xfrm>
          <a:off x="4405313" y="4838700"/>
          <a:ext cx="241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6" name="Equation" r:id="rId38" imgW="241200" imgH="330120" progId="Equation.DSMT4">
                  <p:embed/>
                </p:oleObj>
              </mc:Choice>
              <mc:Fallback>
                <p:oleObj name="Equation" r:id="rId38" imgW="241200" imgH="330120" progId="Equation.DSMT4">
                  <p:embed/>
                  <p:pic>
                    <p:nvPicPr>
                      <p:cNvPr id="32" name="Object 31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4405313" y="4838700"/>
                        <a:ext cx="2413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/>
          </p:nvPr>
        </p:nvGraphicFramePr>
        <p:xfrm>
          <a:off x="3608473" y="3173774"/>
          <a:ext cx="14224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7" name="Equation" r:id="rId40" imgW="1422360" imgH="698400" progId="Equation.DSMT4">
                  <p:embed/>
                </p:oleObj>
              </mc:Choice>
              <mc:Fallback>
                <p:oleObj name="Equation" r:id="rId40" imgW="1422360" imgH="698400" progId="Equation.DSMT4">
                  <p:embed/>
                  <p:pic>
                    <p:nvPicPr>
                      <p:cNvPr id="47" name="Object 46"/>
                      <p:cNvPicPr/>
                      <p:nvPr/>
                    </p:nvPicPr>
                    <p:blipFill>
                      <a:blip r:embed="rId41"/>
                      <a:stretch>
                        <a:fillRect/>
                      </a:stretch>
                    </p:blipFill>
                    <p:spPr>
                      <a:xfrm>
                        <a:off x="3608473" y="3173774"/>
                        <a:ext cx="1422400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98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5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350" y="81012"/>
            <a:ext cx="1456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Gap equation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13548" y="513805"/>
            <a:ext cx="4376515" cy="698500"/>
            <a:chOff x="736600" y="2525197"/>
            <a:chExt cx="4376515" cy="698500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/>
            </p:nvPr>
          </p:nvGraphicFramePr>
          <p:xfrm>
            <a:off x="736600" y="2525197"/>
            <a:ext cx="1879600" cy="698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46" name="Equation" r:id="rId3" imgW="1879560" imgH="698400" progId="Equation.DSMT4">
                    <p:embed/>
                  </p:oleObj>
                </mc:Choice>
                <mc:Fallback>
                  <p:oleObj name="Equation" r:id="rId3" imgW="1879560" imgH="698400" progId="Equation.DSMT4">
                    <p:embed/>
                    <p:pic>
                      <p:nvPicPr>
                        <p:cNvPr id="5" name="Object 4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736600" y="2525197"/>
                          <a:ext cx="1879600" cy="698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3255812" y="2632036"/>
              <a:ext cx="18573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Iterative equation</a:t>
              </a:r>
              <a:endParaRPr lang="en-US" dirty="0"/>
            </a:p>
          </p:txBody>
        </p:sp>
      </p:grp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6780398" y="1706884"/>
          <a:ext cx="16002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7" name="Equation" r:id="rId5" imgW="1600200" imgH="342720" progId="Equation.DSMT4">
                  <p:embed/>
                </p:oleObj>
              </mc:Choice>
              <mc:Fallback>
                <p:oleObj name="Equation" r:id="rId5" imgW="1600200" imgH="34272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80398" y="1706884"/>
                        <a:ext cx="16002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3654303" y="1351052"/>
            <a:ext cx="1307636" cy="1295400"/>
            <a:chOff x="5344418" y="1371018"/>
            <a:chExt cx="1307636" cy="1295400"/>
          </a:xfrm>
        </p:grpSpPr>
        <p:sp>
          <p:nvSpPr>
            <p:cNvPr id="12" name="Donut 11"/>
            <p:cNvSpPr/>
            <p:nvPr/>
          </p:nvSpPr>
          <p:spPr>
            <a:xfrm>
              <a:off x="5344418" y="1371018"/>
              <a:ext cx="1307636" cy="1295400"/>
            </a:xfrm>
            <a:prstGeom prst="donu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475273" y="1510548"/>
              <a:ext cx="1045925" cy="1016340"/>
            </a:xfrm>
            <a:prstGeom prst="ellipse">
              <a:avLst/>
            </a:prstGeom>
            <a:noFill/>
            <a:ln w="317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 flipH="1">
            <a:off x="5256096" y="2160699"/>
            <a:ext cx="1271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		          </a:t>
            </a:r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907763" y="2646852"/>
          <a:ext cx="24765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8" name="Equation" r:id="rId7" imgW="2476440" imgH="774360" progId="Equation.DSMT4">
                  <p:embed/>
                </p:oleObj>
              </mc:Choice>
              <mc:Fallback>
                <p:oleObj name="Equation" r:id="rId7" imgW="2476440" imgH="77436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07763" y="2646852"/>
                        <a:ext cx="24765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613548" y="3746266"/>
          <a:ext cx="13081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9" name="Equation" r:id="rId9" imgW="1307880" imgH="749160" progId="Equation.DSMT4">
                  <p:embed/>
                </p:oleObj>
              </mc:Choice>
              <mc:Fallback>
                <p:oleObj name="Equation" r:id="rId9" imgW="1307880" imgH="74916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13548" y="3746266"/>
                        <a:ext cx="1308100" cy="74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/>
          </p:nvPr>
        </p:nvGraphicFramePr>
        <p:xfrm>
          <a:off x="2064891" y="3772834"/>
          <a:ext cx="41529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0" name="Equation" r:id="rId11" imgW="4152600" imgH="685800" progId="Equation.DSMT4">
                  <p:embed/>
                </p:oleObj>
              </mc:Choice>
              <mc:Fallback>
                <p:oleObj name="Equation" r:id="rId11" imgW="4152600" imgH="68580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064891" y="3772834"/>
                        <a:ext cx="41529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6390828" y="3827269"/>
          <a:ext cx="29083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1" name="Equation" r:id="rId13" imgW="2908080" imgH="774360" progId="Equation.DSMT4">
                  <p:embed/>
                </p:oleObj>
              </mc:Choice>
              <mc:Fallback>
                <p:oleObj name="Equation" r:id="rId13" imgW="2908080" imgH="77436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390828" y="3827269"/>
                        <a:ext cx="2908300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/>
          </p:nvPr>
        </p:nvGraphicFramePr>
        <p:xfrm>
          <a:off x="9472165" y="3829984"/>
          <a:ext cx="1905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2" name="Equation" r:id="rId15" imgW="1904760" imgH="571320" progId="Equation.DSMT4">
                  <p:embed/>
                </p:oleObj>
              </mc:Choice>
              <mc:Fallback>
                <p:oleObj name="Equation" r:id="rId15" imgW="1904760" imgH="57132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472165" y="3829984"/>
                        <a:ext cx="1905000" cy="57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/>
          </p:nvPr>
        </p:nvGraphicFramePr>
        <p:xfrm>
          <a:off x="2197918" y="4795104"/>
          <a:ext cx="1666646" cy="9456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3" name="Equation" r:id="rId17" imgW="1790640" imgH="1015920" progId="Equation.DSMT4">
                  <p:embed/>
                </p:oleObj>
              </mc:Choice>
              <mc:Fallback>
                <p:oleObj name="Equation" r:id="rId17" imgW="1790640" imgH="101592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197918" y="4795104"/>
                        <a:ext cx="1666646" cy="9456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/>
          </p:nvPr>
        </p:nvGraphicFramePr>
        <p:xfrm>
          <a:off x="2304862" y="5981183"/>
          <a:ext cx="1237280" cy="6938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4" name="Equation" r:id="rId19" imgW="1358640" imgH="761760" progId="Equation.DSMT4">
                  <p:embed/>
                </p:oleObj>
              </mc:Choice>
              <mc:Fallback>
                <p:oleObj name="Equation" r:id="rId19" imgW="1358640" imgH="76176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304862" y="5981183"/>
                        <a:ext cx="1237280" cy="6938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263818" y="4847638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BCS: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214348" y="6019744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Cooper: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20209" y="1700657"/>
            <a:ext cx="2618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BCS form of the potential: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9103504" y="1726618"/>
            <a:ext cx="29816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(similar to Cooper potential but spread across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/>
          </p:nvPr>
        </p:nvGraphicFramePr>
        <p:xfrm>
          <a:off x="5856344" y="1903734"/>
          <a:ext cx="482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5" name="Equation" r:id="rId21" imgW="482400" imgH="291960" progId="Equation.DSMT4">
                  <p:embed/>
                </p:oleObj>
              </mc:Choice>
              <mc:Fallback>
                <p:oleObj name="Equation" r:id="rId21" imgW="482400" imgH="291960" progId="Equation.DSMT4">
                  <p:embed/>
                  <p:pic>
                    <p:nvPicPr>
                      <p:cNvPr id="30" name="Object 29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856344" y="1903734"/>
                        <a:ext cx="4826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Left Brace 30"/>
          <p:cNvSpPr/>
          <p:nvPr/>
        </p:nvSpPr>
        <p:spPr>
          <a:xfrm>
            <a:off x="6527536" y="1667490"/>
            <a:ext cx="236453" cy="693996"/>
          </a:xfrm>
          <a:prstGeom prst="leftBrace">
            <a:avLst>
              <a:gd name="adj1" fmla="val 33333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/>
          </p:nvPr>
        </p:nvGraphicFramePr>
        <p:xfrm>
          <a:off x="6901860" y="2082086"/>
          <a:ext cx="1257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6" name="Equation" r:id="rId23" imgW="1257120" imgH="279360" progId="Equation.DSMT4">
                  <p:embed/>
                </p:oleObj>
              </mc:Choice>
              <mc:Fallback>
                <p:oleObj name="Equation" r:id="rId23" imgW="1257120" imgH="279360" progId="Equation.DSMT4">
                  <p:embed/>
                  <p:pic>
                    <p:nvPicPr>
                      <p:cNvPr id="32" name="Object 31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901860" y="2082086"/>
                        <a:ext cx="12573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7" name="Straight Arrow Connector 36"/>
          <p:cNvCxnSpPr/>
          <p:nvPr/>
        </p:nvCxnSpPr>
        <p:spPr>
          <a:xfrm flipV="1">
            <a:off x="4308120" y="1711854"/>
            <a:ext cx="339146" cy="286898"/>
          </a:xfrm>
          <a:prstGeom prst="straightConnector1">
            <a:avLst/>
          </a:prstGeom>
          <a:ln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12" idx="6"/>
          </p:cNvCxnSpPr>
          <p:nvPr/>
        </p:nvCxnSpPr>
        <p:spPr>
          <a:xfrm>
            <a:off x="4652998" y="1996081"/>
            <a:ext cx="308941" cy="2671"/>
          </a:xfrm>
          <a:prstGeom prst="straightConnector1">
            <a:avLst/>
          </a:prstGeom>
          <a:ln w="1905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" name="Object 40"/>
          <p:cNvGraphicFramePr>
            <a:graphicFrameLocks noChangeAspect="1"/>
          </p:cNvGraphicFramePr>
          <p:nvPr>
            <p:extLst/>
          </p:nvPr>
        </p:nvGraphicFramePr>
        <p:xfrm>
          <a:off x="5049322" y="1836072"/>
          <a:ext cx="381000" cy="312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7" name="Equation" r:id="rId25" imgW="380880" imgH="291960" progId="Equation.DSMT4">
                  <p:embed/>
                </p:oleObj>
              </mc:Choice>
              <mc:Fallback>
                <p:oleObj name="Equation" r:id="rId25" imgW="380880" imgH="291960" progId="Equation.DSMT4">
                  <p:embed/>
                  <p:pic>
                    <p:nvPicPr>
                      <p:cNvPr id="41" name="Object 40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5049322" y="1836072"/>
                        <a:ext cx="381000" cy="3129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/>
          </p:nvPr>
        </p:nvGraphicFramePr>
        <p:xfrm>
          <a:off x="4859581" y="1340187"/>
          <a:ext cx="292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8" name="Equation" r:id="rId27" imgW="291960" imgH="291960" progId="Equation.DSMT4">
                  <p:embed/>
                </p:oleObj>
              </mc:Choice>
              <mc:Fallback>
                <p:oleObj name="Equation" r:id="rId27" imgW="291960" imgH="291960" progId="Equation.DSMT4">
                  <p:embed/>
                  <p:pic>
                    <p:nvPicPr>
                      <p:cNvPr id="42" name="Object 41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4859581" y="1340187"/>
                        <a:ext cx="2921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5317051" y="5295708"/>
            <a:ext cx="1668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Weak coupling  </a:t>
            </a:r>
            <a:endParaRPr lang="en-US" dirty="0"/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/>
          </p:nvPr>
        </p:nvGraphicFramePr>
        <p:xfrm>
          <a:off x="5481518" y="5700639"/>
          <a:ext cx="11557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9" name="Equation" r:id="rId29" imgW="1155600" imgH="342720" progId="Equation.DSMT4">
                  <p:embed/>
                </p:oleObj>
              </mc:Choice>
              <mc:Fallback>
                <p:oleObj name="Equation" r:id="rId29" imgW="1155600" imgH="342720" progId="Equation.DSMT4">
                  <p:embed/>
                  <p:pic>
                    <p:nvPicPr>
                      <p:cNvPr id="45" name="Object 44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5481518" y="5700639"/>
                        <a:ext cx="11557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ChangeAspect="1"/>
          </p:cNvGraphicFramePr>
          <p:nvPr>
            <p:extLst/>
          </p:nvPr>
        </p:nvGraphicFramePr>
        <p:xfrm>
          <a:off x="8257075" y="4921552"/>
          <a:ext cx="15748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0" name="Equation" r:id="rId31" imgW="1574640" imgH="520560" progId="Equation.DSMT4">
                  <p:embed/>
                </p:oleObj>
              </mc:Choice>
              <mc:Fallback>
                <p:oleObj name="Equation" r:id="rId31" imgW="1574640" imgH="520560" progId="Equation.DSMT4">
                  <p:embed/>
                  <p:pic>
                    <p:nvPicPr>
                      <p:cNvPr id="46" name="Object 45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8257075" y="4921552"/>
                        <a:ext cx="1574800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ChangeAspect="1"/>
          </p:cNvGraphicFramePr>
          <p:nvPr>
            <p:extLst/>
          </p:nvPr>
        </p:nvGraphicFramePr>
        <p:xfrm>
          <a:off x="8564691" y="5752504"/>
          <a:ext cx="30099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1" name="Equation" r:id="rId33" imgW="3009600" imgH="520560" progId="Equation.DSMT4">
                  <p:embed/>
                </p:oleObj>
              </mc:Choice>
              <mc:Fallback>
                <p:oleObj name="Equation" r:id="rId33" imgW="3009600" imgH="520560" progId="Equation.DSMT4">
                  <p:embed/>
                  <p:pic>
                    <p:nvPicPr>
                      <p:cNvPr id="47" name="Object 46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8564691" y="5752504"/>
                        <a:ext cx="3009900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7471481" y="5092577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BCS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7476991" y="5981183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Cooper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9164925" y="6360792"/>
                <a:ext cx="12185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/>
                        <m:t> 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i="0">
                              <a:latin typeface="Cambria Math" panose="02040503050406030204" pitchFamily="18" charset="0"/>
                            </a:rPr>
                            <m:t>≪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𝛥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4925" y="6360792"/>
                <a:ext cx="1218539" cy="369332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/>
          <p:cNvSpPr/>
          <p:nvPr/>
        </p:nvSpPr>
        <p:spPr>
          <a:xfrm>
            <a:off x="3797655" y="2801001"/>
            <a:ext cx="2123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ym typeface="Symbol" panose="05050102010706020507" pitchFamily="18" charset="2"/>
              </a:rPr>
              <a:t> </a:t>
            </a:r>
            <a:r>
              <a:rPr lang="en-US" dirty="0" smtClean="0"/>
              <a:t>same </a:t>
            </a:r>
            <a:r>
              <a:rPr lang="en-US" dirty="0"/>
              <a:t>for all states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390828" y="2782427"/>
            <a:ext cx="6188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(NB:  isotropic interaction leads to isotropic gap)X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85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4" grpId="0"/>
      <p:bldP spid="25" grpId="0"/>
      <p:bldP spid="26" grpId="0"/>
      <p:bldP spid="28" grpId="0"/>
      <p:bldP spid="31" grpId="0" animBg="1"/>
      <p:bldP spid="44" grpId="0"/>
      <p:bldP spid="48" grpId="0"/>
      <p:bldP spid="49" grpId="0"/>
      <p:bldP spid="50" grpId="0"/>
      <p:bldP spid="51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455" y="204464"/>
            <a:ext cx="2175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Condensation </a:t>
            </a:r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10992" y="815202"/>
            <a:ext cx="1477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 State: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312639" y="847878"/>
          <a:ext cx="1371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5" name="Equation" r:id="rId3" imgW="1371600" imgH="507960" progId="Equation.DSMT4">
                  <p:embed/>
                </p:oleObj>
              </mc:Choice>
              <mc:Fallback>
                <p:oleObj name="Equation" r:id="rId3" imgW="1371600" imgH="50796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12639" y="847878"/>
                        <a:ext cx="13716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62085" y="445870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spin</a:t>
            </a:r>
            <a:endParaRPr lang="en-US" dirty="0"/>
          </a:p>
        </p:txBody>
      </p:sp>
      <p:sp>
        <p:nvSpPr>
          <p:cNvPr id="6" name="Arc 5"/>
          <p:cNvSpPr/>
          <p:nvPr/>
        </p:nvSpPr>
        <p:spPr>
          <a:xfrm rot="20883222">
            <a:off x="3322315" y="649980"/>
            <a:ext cx="1028700" cy="412719"/>
          </a:xfrm>
          <a:prstGeom prst="arc">
            <a:avLst>
              <a:gd name="adj1" fmla="val 11497834"/>
              <a:gd name="adj2" fmla="val 15159836"/>
            </a:avLst>
          </a:prstGeom>
          <a:ln w="19050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85132" y="1406162"/>
            <a:ext cx="1007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 State: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2312639" y="1480735"/>
          <a:ext cx="1333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6" name="Equation" r:id="rId5" imgW="1333440" imgH="291960" progId="Equation.DSMT4">
                  <p:embed/>
                </p:oleObj>
              </mc:Choice>
              <mc:Fallback>
                <p:oleObj name="Equation" r:id="rId5" imgW="1333440" imgH="29196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12639" y="1480735"/>
                        <a:ext cx="13335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911225" y="2044700"/>
          <a:ext cx="17907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7" name="Equation" r:id="rId7" imgW="1790640" imgH="495000" progId="Equation.DSMT4">
                  <p:embed/>
                </p:oleObj>
              </mc:Choice>
              <mc:Fallback>
                <p:oleObj name="Equation" r:id="rId7" imgW="1790640" imgH="49500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11225" y="2044700"/>
                        <a:ext cx="1790700" cy="495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1390650" y="2578100"/>
          <a:ext cx="27813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8" name="Equation" r:id="rId9" imgW="2781000" imgH="533160" progId="Equation.DSMT4">
                  <p:embed/>
                </p:oleObj>
              </mc:Choice>
              <mc:Fallback>
                <p:oleObj name="Equation" r:id="rId9" imgW="2781000" imgH="53316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90650" y="2578100"/>
                        <a:ext cx="27813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1460500" y="3138488"/>
          <a:ext cx="24765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9" name="Equation" r:id="rId11" imgW="2476440" imgH="723600" progId="Equation.DSMT4">
                  <p:embed/>
                </p:oleObj>
              </mc:Choice>
              <mc:Fallback>
                <p:oleObj name="Equation" r:id="rId11" imgW="2476440" imgH="72360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460500" y="3138488"/>
                        <a:ext cx="24765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315797" y="3977527"/>
            <a:ext cx="662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since</a:t>
            </a:r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2058665" y="3991094"/>
          <a:ext cx="1778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0" name="Equation" r:id="rId13" imgW="1777680" imgH="355320" progId="Equation.DSMT4">
                  <p:embed/>
                </p:oleObj>
              </mc:Choice>
              <mc:Fallback>
                <p:oleObj name="Equation" r:id="rId13" imgW="1777680" imgH="35532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058665" y="3991094"/>
                        <a:ext cx="17780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1347870" y="4549027"/>
          <a:ext cx="20701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1" name="Equation" r:id="rId15" imgW="2070000" imgH="698400" progId="Equation.DSMT4">
                  <p:embed/>
                </p:oleObj>
              </mc:Choice>
              <mc:Fallback>
                <p:oleObj name="Equation" r:id="rId15" imgW="2070000" imgH="69840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347870" y="4549027"/>
                        <a:ext cx="2070100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/>
          </p:nvPr>
        </p:nvGraphicFramePr>
        <p:xfrm>
          <a:off x="1347870" y="5553500"/>
          <a:ext cx="44323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2" name="Equation" r:id="rId17" imgW="4431960" imgH="634680" progId="Equation.DSMT4">
                  <p:embed/>
                </p:oleObj>
              </mc:Choice>
              <mc:Fallback>
                <p:oleObj name="Equation" r:id="rId17" imgW="4431960" imgH="63468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347870" y="5553500"/>
                        <a:ext cx="4432300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4653199" y="6252883"/>
          <a:ext cx="3556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3" name="Equation" r:id="rId19" imgW="355320" imgH="215640" progId="Equation.DSMT4">
                  <p:embed/>
                </p:oleObj>
              </mc:Choice>
              <mc:Fallback>
                <p:oleObj name="Equation" r:id="rId19" imgW="355320" imgH="21564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653199" y="6252883"/>
                        <a:ext cx="3556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122523" y="6422616"/>
            <a:ext cx="1528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</a:t>
            </a:r>
            <a:r>
              <a:rPr lang="en-US" dirty="0" smtClean="0"/>
              <a:t>eak coupling</a:t>
            </a:r>
            <a:endParaRPr lang="en-US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/>
          </p:nvPr>
        </p:nvGraphicFramePr>
        <p:xfrm>
          <a:off x="6085789" y="2050062"/>
          <a:ext cx="1968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4" name="Equation" r:id="rId21" imgW="1968480" imgH="482400" progId="Equation.DSMT4">
                  <p:embed/>
                </p:oleObj>
              </mc:Choice>
              <mc:Fallback>
                <p:oleObj name="Equation" r:id="rId21" imgW="1968480" imgH="48240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6085789" y="2050062"/>
                        <a:ext cx="19685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/>
          </p:nvPr>
        </p:nvGraphicFramePr>
        <p:xfrm>
          <a:off x="6518275" y="2592388"/>
          <a:ext cx="21590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5" name="Equation" r:id="rId23" imgW="2158920" imgH="647640" progId="Equation.DSMT4">
                  <p:embed/>
                </p:oleObj>
              </mc:Choice>
              <mc:Fallback>
                <p:oleObj name="Equation" r:id="rId23" imgW="2158920" imgH="64764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6518275" y="2592388"/>
                        <a:ext cx="215900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/>
          </p:nvPr>
        </p:nvGraphicFramePr>
        <p:xfrm>
          <a:off x="6569075" y="3448050"/>
          <a:ext cx="1562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6" name="Equation" r:id="rId25" imgW="1562040" imgH="482400" progId="Equation.DSMT4">
                  <p:embed/>
                </p:oleObj>
              </mc:Choice>
              <mc:Fallback>
                <p:oleObj name="Equation" r:id="rId25" imgW="1562040" imgH="48240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569075" y="3448050"/>
                        <a:ext cx="15621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/>
          </p:nvPr>
        </p:nvGraphicFramePr>
        <p:xfrm>
          <a:off x="6591926" y="4036874"/>
          <a:ext cx="17526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7" name="Equation" r:id="rId27" imgW="1752480" imgH="647640" progId="Equation.DSMT4">
                  <p:embed/>
                </p:oleObj>
              </mc:Choice>
              <mc:Fallback>
                <p:oleObj name="Equation" r:id="rId27" imgW="1752480" imgH="64764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6591926" y="4036874"/>
                        <a:ext cx="175260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/>
          </p:nvPr>
        </p:nvGraphicFramePr>
        <p:xfrm>
          <a:off x="6694797" y="4818114"/>
          <a:ext cx="6477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8" name="Equation" r:id="rId29" imgW="647640" imgH="596880" progId="Equation.DSMT4">
                  <p:embed/>
                </p:oleObj>
              </mc:Choice>
              <mc:Fallback>
                <p:oleObj name="Equation" r:id="rId29" imgW="647640" imgH="59688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6694797" y="4818114"/>
                        <a:ext cx="64770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7400166" y="6148418"/>
            <a:ext cx="4912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“effective pairs” = pair condensation amplitude</a:t>
            </a:r>
            <a:endParaRPr lang="en-US" dirty="0"/>
          </a:p>
        </p:txBody>
      </p:sp>
      <p:grpSp>
        <p:nvGrpSpPr>
          <p:cNvPr id="37" name="Group 36"/>
          <p:cNvGrpSpPr/>
          <p:nvPr/>
        </p:nvGrpSpPr>
        <p:grpSpPr>
          <a:xfrm>
            <a:off x="8642839" y="4458534"/>
            <a:ext cx="2587136" cy="1637633"/>
            <a:chOff x="8642839" y="4458534"/>
            <a:chExt cx="2587136" cy="1637633"/>
          </a:xfrm>
        </p:grpSpPr>
        <p:grpSp>
          <p:nvGrpSpPr>
            <p:cNvPr id="24" name="Group 23"/>
            <p:cNvGrpSpPr/>
            <p:nvPr/>
          </p:nvGrpSpPr>
          <p:grpSpPr>
            <a:xfrm>
              <a:off x="8642839" y="4892892"/>
              <a:ext cx="2240263" cy="1203275"/>
              <a:chOff x="5166360" y="8713470"/>
              <a:chExt cx="2240263" cy="1203275"/>
            </a:xfrm>
          </p:grpSpPr>
          <p:cxnSp>
            <p:nvCxnSpPr>
              <p:cNvPr id="25" name="Straight Arrow Connector 24"/>
              <p:cNvCxnSpPr/>
              <p:nvPr/>
            </p:nvCxnSpPr>
            <p:spPr>
              <a:xfrm flipV="1">
                <a:off x="6122670" y="8713470"/>
                <a:ext cx="0" cy="88947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5166360" y="9612630"/>
                <a:ext cx="2240263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Freeform 26"/>
              <p:cNvSpPr/>
              <p:nvPr/>
            </p:nvSpPr>
            <p:spPr>
              <a:xfrm>
                <a:off x="5364262" y="8941446"/>
                <a:ext cx="1512570" cy="653823"/>
              </a:xfrm>
              <a:custGeom>
                <a:avLst/>
                <a:gdLst>
                  <a:gd name="connsiteX0" fmla="*/ 0 w 1504950"/>
                  <a:gd name="connsiteY0" fmla="*/ 630638 h 651377"/>
                  <a:gd name="connsiteX1" fmla="*/ 129540 w 1504950"/>
                  <a:gd name="connsiteY1" fmla="*/ 649688 h 651377"/>
                  <a:gd name="connsiteX2" fmla="*/ 304800 w 1504950"/>
                  <a:gd name="connsiteY2" fmla="*/ 592538 h 651377"/>
                  <a:gd name="connsiteX3" fmla="*/ 495300 w 1504950"/>
                  <a:gd name="connsiteY3" fmla="*/ 367748 h 651377"/>
                  <a:gd name="connsiteX4" fmla="*/ 601980 w 1504950"/>
                  <a:gd name="connsiteY4" fmla="*/ 112478 h 651377"/>
                  <a:gd name="connsiteX5" fmla="*/ 678180 w 1504950"/>
                  <a:gd name="connsiteY5" fmla="*/ 5798 h 651377"/>
                  <a:gd name="connsiteX6" fmla="*/ 834390 w 1504950"/>
                  <a:gd name="connsiteY6" fmla="*/ 28658 h 651377"/>
                  <a:gd name="connsiteX7" fmla="*/ 883920 w 1504950"/>
                  <a:gd name="connsiteY7" fmla="*/ 150578 h 651377"/>
                  <a:gd name="connsiteX8" fmla="*/ 990600 w 1504950"/>
                  <a:gd name="connsiteY8" fmla="*/ 333458 h 651377"/>
                  <a:gd name="connsiteX9" fmla="*/ 1165860 w 1504950"/>
                  <a:gd name="connsiteY9" fmla="*/ 520148 h 651377"/>
                  <a:gd name="connsiteX10" fmla="*/ 1303020 w 1504950"/>
                  <a:gd name="connsiteY10" fmla="*/ 588728 h 651377"/>
                  <a:gd name="connsiteX11" fmla="*/ 1504950 w 1504950"/>
                  <a:gd name="connsiteY11" fmla="*/ 634448 h 651377"/>
                  <a:gd name="connsiteX0" fmla="*/ 0 w 1504950"/>
                  <a:gd name="connsiteY0" fmla="*/ 633084 h 653823"/>
                  <a:gd name="connsiteX1" fmla="*/ 129540 w 1504950"/>
                  <a:gd name="connsiteY1" fmla="*/ 652134 h 653823"/>
                  <a:gd name="connsiteX2" fmla="*/ 304800 w 1504950"/>
                  <a:gd name="connsiteY2" fmla="*/ 594984 h 653823"/>
                  <a:gd name="connsiteX3" fmla="*/ 495300 w 1504950"/>
                  <a:gd name="connsiteY3" fmla="*/ 370194 h 653823"/>
                  <a:gd name="connsiteX4" fmla="*/ 601980 w 1504950"/>
                  <a:gd name="connsiteY4" fmla="*/ 114924 h 653823"/>
                  <a:gd name="connsiteX5" fmla="*/ 678180 w 1504950"/>
                  <a:gd name="connsiteY5" fmla="*/ 8244 h 653823"/>
                  <a:gd name="connsiteX6" fmla="*/ 807720 w 1504950"/>
                  <a:gd name="connsiteY6" fmla="*/ 23484 h 653823"/>
                  <a:gd name="connsiteX7" fmla="*/ 883920 w 1504950"/>
                  <a:gd name="connsiteY7" fmla="*/ 153024 h 653823"/>
                  <a:gd name="connsiteX8" fmla="*/ 990600 w 1504950"/>
                  <a:gd name="connsiteY8" fmla="*/ 335904 h 653823"/>
                  <a:gd name="connsiteX9" fmla="*/ 1165860 w 1504950"/>
                  <a:gd name="connsiteY9" fmla="*/ 522594 h 653823"/>
                  <a:gd name="connsiteX10" fmla="*/ 1303020 w 1504950"/>
                  <a:gd name="connsiteY10" fmla="*/ 591174 h 653823"/>
                  <a:gd name="connsiteX11" fmla="*/ 1504950 w 1504950"/>
                  <a:gd name="connsiteY11" fmla="*/ 636894 h 653823"/>
                  <a:gd name="connsiteX0" fmla="*/ 0 w 1512570"/>
                  <a:gd name="connsiteY0" fmla="*/ 633084 h 653823"/>
                  <a:gd name="connsiteX1" fmla="*/ 129540 w 1512570"/>
                  <a:gd name="connsiteY1" fmla="*/ 652134 h 653823"/>
                  <a:gd name="connsiteX2" fmla="*/ 304800 w 1512570"/>
                  <a:gd name="connsiteY2" fmla="*/ 594984 h 653823"/>
                  <a:gd name="connsiteX3" fmla="*/ 495300 w 1512570"/>
                  <a:gd name="connsiteY3" fmla="*/ 370194 h 653823"/>
                  <a:gd name="connsiteX4" fmla="*/ 601980 w 1512570"/>
                  <a:gd name="connsiteY4" fmla="*/ 114924 h 653823"/>
                  <a:gd name="connsiteX5" fmla="*/ 678180 w 1512570"/>
                  <a:gd name="connsiteY5" fmla="*/ 8244 h 653823"/>
                  <a:gd name="connsiteX6" fmla="*/ 807720 w 1512570"/>
                  <a:gd name="connsiteY6" fmla="*/ 23484 h 653823"/>
                  <a:gd name="connsiteX7" fmla="*/ 883920 w 1512570"/>
                  <a:gd name="connsiteY7" fmla="*/ 153024 h 653823"/>
                  <a:gd name="connsiteX8" fmla="*/ 990600 w 1512570"/>
                  <a:gd name="connsiteY8" fmla="*/ 335904 h 653823"/>
                  <a:gd name="connsiteX9" fmla="*/ 1165860 w 1512570"/>
                  <a:gd name="connsiteY9" fmla="*/ 522594 h 653823"/>
                  <a:gd name="connsiteX10" fmla="*/ 1303020 w 1512570"/>
                  <a:gd name="connsiteY10" fmla="*/ 591174 h 653823"/>
                  <a:gd name="connsiteX11" fmla="*/ 1512570 w 1512570"/>
                  <a:gd name="connsiteY11" fmla="*/ 625464 h 653823"/>
                  <a:gd name="connsiteX0" fmla="*/ 0 w 1512570"/>
                  <a:gd name="connsiteY0" fmla="*/ 633084 h 653823"/>
                  <a:gd name="connsiteX1" fmla="*/ 129540 w 1512570"/>
                  <a:gd name="connsiteY1" fmla="*/ 652134 h 653823"/>
                  <a:gd name="connsiteX2" fmla="*/ 304800 w 1512570"/>
                  <a:gd name="connsiteY2" fmla="*/ 594984 h 653823"/>
                  <a:gd name="connsiteX3" fmla="*/ 495300 w 1512570"/>
                  <a:gd name="connsiteY3" fmla="*/ 370194 h 653823"/>
                  <a:gd name="connsiteX4" fmla="*/ 601980 w 1512570"/>
                  <a:gd name="connsiteY4" fmla="*/ 114924 h 653823"/>
                  <a:gd name="connsiteX5" fmla="*/ 678180 w 1512570"/>
                  <a:gd name="connsiteY5" fmla="*/ 8244 h 653823"/>
                  <a:gd name="connsiteX6" fmla="*/ 807720 w 1512570"/>
                  <a:gd name="connsiteY6" fmla="*/ 23484 h 653823"/>
                  <a:gd name="connsiteX7" fmla="*/ 883920 w 1512570"/>
                  <a:gd name="connsiteY7" fmla="*/ 153024 h 653823"/>
                  <a:gd name="connsiteX8" fmla="*/ 990600 w 1512570"/>
                  <a:gd name="connsiteY8" fmla="*/ 335904 h 653823"/>
                  <a:gd name="connsiteX9" fmla="*/ 1165860 w 1512570"/>
                  <a:gd name="connsiteY9" fmla="*/ 522594 h 653823"/>
                  <a:gd name="connsiteX10" fmla="*/ 1303020 w 1512570"/>
                  <a:gd name="connsiteY10" fmla="*/ 591174 h 653823"/>
                  <a:gd name="connsiteX11" fmla="*/ 1512570 w 1512570"/>
                  <a:gd name="connsiteY11" fmla="*/ 625464 h 653823"/>
                  <a:gd name="connsiteX0" fmla="*/ 0 w 1512570"/>
                  <a:gd name="connsiteY0" fmla="*/ 633084 h 653823"/>
                  <a:gd name="connsiteX1" fmla="*/ 129540 w 1512570"/>
                  <a:gd name="connsiteY1" fmla="*/ 652134 h 653823"/>
                  <a:gd name="connsiteX2" fmla="*/ 304800 w 1512570"/>
                  <a:gd name="connsiteY2" fmla="*/ 594984 h 653823"/>
                  <a:gd name="connsiteX3" fmla="*/ 495300 w 1512570"/>
                  <a:gd name="connsiteY3" fmla="*/ 370194 h 653823"/>
                  <a:gd name="connsiteX4" fmla="*/ 601980 w 1512570"/>
                  <a:gd name="connsiteY4" fmla="*/ 114924 h 653823"/>
                  <a:gd name="connsiteX5" fmla="*/ 678180 w 1512570"/>
                  <a:gd name="connsiteY5" fmla="*/ 8244 h 653823"/>
                  <a:gd name="connsiteX6" fmla="*/ 807720 w 1512570"/>
                  <a:gd name="connsiteY6" fmla="*/ 23484 h 653823"/>
                  <a:gd name="connsiteX7" fmla="*/ 883920 w 1512570"/>
                  <a:gd name="connsiteY7" fmla="*/ 153024 h 653823"/>
                  <a:gd name="connsiteX8" fmla="*/ 990600 w 1512570"/>
                  <a:gd name="connsiteY8" fmla="*/ 335904 h 653823"/>
                  <a:gd name="connsiteX9" fmla="*/ 1165860 w 1512570"/>
                  <a:gd name="connsiteY9" fmla="*/ 522594 h 653823"/>
                  <a:gd name="connsiteX10" fmla="*/ 1303020 w 1512570"/>
                  <a:gd name="connsiteY10" fmla="*/ 591174 h 653823"/>
                  <a:gd name="connsiteX11" fmla="*/ 1512570 w 1512570"/>
                  <a:gd name="connsiteY11" fmla="*/ 625464 h 653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12570" h="653823">
                    <a:moveTo>
                      <a:pt x="0" y="633084"/>
                    </a:moveTo>
                    <a:cubicBezTo>
                      <a:pt x="39370" y="645784"/>
                      <a:pt x="78740" y="658484"/>
                      <a:pt x="129540" y="652134"/>
                    </a:cubicBezTo>
                    <a:cubicBezTo>
                      <a:pt x="180340" y="645784"/>
                      <a:pt x="243840" y="641974"/>
                      <a:pt x="304800" y="594984"/>
                    </a:cubicBezTo>
                    <a:cubicBezTo>
                      <a:pt x="365760" y="547994"/>
                      <a:pt x="445770" y="450204"/>
                      <a:pt x="495300" y="370194"/>
                    </a:cubicBezTo>
                    <a:cubicBezTo>
                      <a:pt x="544830" y="290184"/>
                      <a:pt x="571500" y="175249"/>
                      <a:pt x="601980" y="114924"/>
                    </a:cubicBezTo>
                    <a:cubicBezTo>
                      <a:pt x="632460" y="54599"/>
                      <a:pt x="643890" y="23484"/>
                      <a:pt x="678180" y="8244"/>
                    </a:cubicBezTo>
                    <a:cubicBezTo>
                      <a:pt x="712470" y="-6996"/>
                      <a:pt x="773430" y="-646"/>
                      <a:pt x="807720" y="23484"/>
                    </a:cubicBezTo>
                    <a:cubicBezTo>
                      <a:pt x="842010" y="47614"/>
                      <a:pt x="853440" y="100954"/>
                      <a:pt x="883920" y="153024"/>
                    </a:cubicBezTo>
                    <a:cubicBezTo>
                      <a:pt x="914400" y="205094"/>
                      <a:pt x="943610" y="274309"/>
                      <a:pt x="990600" y="335904"/>
                    </a:cubicBezTo>
                    <a:cubicBezTo>
                      <a:pt x="1037590" y="397499"/>
                      <a:pt x="1113790" y="480049"/>
                      <a:pt x="1165860" y="522594"/>
                    </a:cubicBezTo>
                    <a:cubicBezTo>
                      <a:pt x="1217930" y="565139"/>
                      <a:pt x="1245235" y="574029"/>
                      <a:pt x="1303020" y="591174"/>
                    </a:cubicBezTo>
                    <a:cubicBezTo>
                      <a:pt x="1360805" y="608319"/>
                      <a:pt x="1447482" y="623559"/>
                      <a:pt x="1512570" y="625464"/>
                    </a:cubicBezTo>
                  </a:path>
                </a:pathLst>
              </a:custGeom>
              <a:noFill/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0" name="Straight Arrow Connector 29"/>
              <p:cNvCxnSpPr/>
              <p:nvPr/>
            </p:nvCxnSpPr>
            <p:spPr>
              <a:xfrm flipH="1">
                <a:off x="6379794" y="9258481"/>
                <a:ext cx="283896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Arrow Connector 30"/>
              <p:cNvCxnSpPr/>
              <p:nvPr/>
            </p:nvCxnSpPr>
            <p:spPr>
              <a:xfrm>
                <a:off x="5546311" y="9246276"/>
                <a:ext cx="305850" cy="1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TextBox 31"/>
              <p:cNvSpPr txBox="1"/>
              <p:nvPr/>
            </p:nvSpPr>
            <p:spPr>
              <a:xfrm>
                <a:off x="5971826" y="9547413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graphicFrame>
            <p:nvGraphicFramePr>
              <p:cNvPr id="33" name="Object 3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47014382"/>
                  </p:ext>
                </p:extLst>
              </p:nvPr>
            </p:nvGraphicFramePr>
            <p:xfrm>
              <a:off x="6736089" y="9104600"/>
              <a:ext cx="190500" cy="215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9589" name="Equation" r:id="rId31" imgW="190440" imgH="215640" progId="Equation.DSMT4">
                      <p:embed/>
                    </p:oleObj>
                  </mc:Choice>
                  <mc:Fallback>
                    <p:oleObj name="Equation" r:id="rId31" imgW="190440" imgH="215640" progId="Equation.DSMT4">
                      <p:embed/>
                      <p:pic>
                        <p:nvPicPr>
                          <p:cNvPr id="33" name="Object 32"/>
                          <p:cNvPicPr/>
                          <p:nvPr/>
                        </p:nvPicPr>
                        <p:blipFill>
                          <a:blip r:embed="rId32"/>
                          <a:stretch>
                            <a:fillRect/>
                          </a:stretch>
                        </p:blipFill>
                        <p:spPr>
                          <a:xfrm>
                            <a:off x="6736089" y="9104600"/>
                            <a:ext cx="190500" cy="2159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75992419"/>
                </p:ext>
              </p:extLst>
            </p:nvPr>
          </p:nvGraphicFramePr>
          <p:xfrm>
            <a:off x="9395948" y="4458534"/>
            <a:ext cx="406400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90" name="Equation" r:id="rId33" imgW="406080" imgH="330120" progId="Equation.DSMT4">
                    <p:embed/>
                  </p:oleObj>
                </mc:Choice>
                <mc:Fallback>
                  <p:oleObj name="Equation" r:id="rId33" imgW="406080" imgH="33012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4"/>
                        <a:stretch>
                          <a:fillRect/>
                        </a:stretch>
                      </p:blipFill>
                      <p:spPr>
                        <a:xfrm>
                          <a:off x="9395948" y="4458534"/>
                          <a:ext cx="406400" cy="330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67982612"/>
                </p:ext>
              </p:extLst>
            </p:nvPr>
          </p:nvGraphicFramePr>
          <p:xfrm>
            <a:off x="11064875" y="5627688"/>
            <a:ext cx="1651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91" name="Equation" r:id="rId35" imgW="164880" imgH="228600" progId="Equation.DSMT4">
                    <p:embed/>
                  </p:oleObj>
                </mc:Choice>
                <mc:Fallback>
                  <p:oleObj name="Equation" r:id="rId35" imgW="16488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6"/>
                        <a:stretch>
                          <a:fillRect/>
                        </a:stretch>
                      </p:blipFill>
                      <p:spPr>
                        <a:xfrm>
                          <a:off x="11064875" y="5627688"/>
                          <a:ext cx="1651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26484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  <p:bldP spid="12" grpId="0"/>
      <p:bldP spid="17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777175" y="513987"/>
          <a:ext cx="24003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5" name="Equation" r:id="rId3" imgW="2400120" imgH="558720" progId="Equation.DSMT4">
                  <p:embed/>
                </p:oleObj>
              </mc:Choice>
              <mc:Fallback>
                <p:oleObj name="Equation" r:id="rId3" imgW="2400120" imgH="558720" progId="Equation.DSMT4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7175" y="513987"/>
                        <a:ext cx="24003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205800" y="1352817"/>
            <a:ext cx="2482850" cy="1762125"/>
            <a:chOff x="600075" y="1809750"/>
            <a:chExt cx="2482850" cy="1762125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609600" y="3209925"/>
              <a:ext cx="2181225" cy="0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600075" y="3571875"/>
              <a:ext cx="2228850" cy="0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1495425" y="1828800"/>
              <a:ext cx="0" cy="138112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1971675" y="1809750"/>
              <a:ext cx="0" cy="1743075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2571750" y="3209925"/>
              <a:ext cx="0" cy="342900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arrow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9" name="Object 8"/>
            <p:cNvGraphicFramePr>
              <a:graphicFrameLocks noChangeAspect="1"/>
            </p:cNvGraphicFramePr>
            <p:nvPr>
              <p:extLst/>
            </p:nvPr>
          </p:nvGraphicFramePr>
          <p:xfrm>
            <a:off x="904876" y="2323306"/>
            <a:ext cx="4953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6" name="Equation" r:id="rId5" imgW="495000" imgH="215640" progId="Equation.DSMT4">
                    <p:embed/>
                  </p:oleObj>
                </mc:Choice>
                <mc:Fallback>
                  <p:oleObj name="Equation" r:id="rId5" imgW="495000" imgH="215640" progId="Equation.DSMT4">
                    <p:embed/>
                    <p:pic>
                      <p:nvPicPr>
                        <p:cNvPr id="9" name="Object 8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904876" y="2323306"/>
                          <a:ext cx="495300" cy="215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9"/>
            <p:cNvGraphicFramePr>
              <a:graphicFrameLocks noChangeAspect="1"/>
            </p:cNvGraphicFramePr>
            <p:nvPr>
              <p:extLst/>
            </p:nvPr>
          </p:nvGraphicFramePr>
          <p:xfrm>
            <a:off x="2089150" y="2322513"/>
            <a:ext cx="4699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7" name="Equation" r:id="rId7" imgW="469800" imgH="215640" progId="Equation.DSMT4">
                    <p:embed/>
                  </p:oleObj>
                </mc:Choice>
                <mc:Fallback>
                  <p:oleObj name="Equation" r:id="rId7" imgW="469800" imgH="215640" progId="Equation.DSMT4">
                    <p:embed/>
                    <p:pic>
                      <p:nvPicPr>
                        <p:cNvPr id="10" name="Object 9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089150" y="2322513"/>
                          <a:ext cx="469900" cy="215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0"/>
            <p:cNvGraphicFramePr>
              <a:graphicFrameLocks noChangeAspect="1"/>
            </p:cNvGraphicFramePr>
            <p:nvPr>
              <p:extLst/>
            </p:nvPr>
          </p:nvGraphicFramePr>
          <p:xfrm>
            <a:off x="2790825" y="3244850"/>
            <a:ext cx="2921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48" name="Equation" r:id="rId9" imgW="291960" imgH="291960" progId="Equation.DSMT4">
                    <p:embed/>
                  </p:oleObj>
                </mc:Choice>
                <mc:Fallback>
                  <p:oleObj name="Equation" r:id="rId9" imgW="291960" imgH="291960" progId="Equation.DSMT4">
                    <p:embed/>
                    <p:pic>
                      <p:nvPicPr>
                        <p:cNvPr id="11" name="Object 10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790825" y="3244850"/>
                          <a:ext cx="292100" cy="292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TextBox 11"/>
          <p:cNvSpPr txBox="1"/>
          <p:nvPr/>
        </p:nvSpPr>
        <p:spPr>
          <a:xfrm>
            <a:off x="4437950" y="1571892"/>
            <a:ext cx="3519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Delicate balance between </a:t>
            </a:r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/>
          </p:nvPr>
        </p:nvGraphicFramePr>
        <p:xfrm>
          <a:off x="6958359" y="1636980"/>
          <a:ext cx="1104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9" name="Equation" r:id="rId11" imgW="1104840" imgH="228600" progId="Equation.DSMT4">
                  <p:embed/>
                </p:oleObj>
              </mc:Choice>
              <mc:Fallback>
                <p:oleObj name="Equation" r:id="rId11" imgW="1104840" imgH="22860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958359" y="1636980"/>
                        <a:ext cx="1104900" cy="22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/>
          </p:nvPr>
        </p:nvGraphicFramePr>
        <p:xfrm>
          <a:off x="1957160" y="3653405"/>
          <a:ext cx="30353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0" name="Equation" r:id="rId13" imgW="3035160" imgH="647640" progId="Equation.DSMT4">
                  <p:embed/>
                </p:oleObj>
              </mc:Choice>
              <mc:Fallback>
                <p:oleObj name="Equation" r:id="rId13" imgW="3035160" imgH="64764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57160" y="3653405"/>
                        <a:ext cx="303530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616991" y="3611966"/>
            <a:ext cx="1122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Typically,</a:t>
            </a:r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1569810" y="4484699"/>
          <a:ext cx="28067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1" name="Equation" r:id="rId15" imgW="2806560" imgH="698400" progId="Equation.DSMT4">
                  <p:embed/>
                </p:oleObj>
              </mc:Choice>
              <mc:Fallback>
                <p:oleObj name="Equation" r:id="rId15" imgW="2806560" imgH="69840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69810" y="4484699"/>
                        <a:ext cx="2806700" cy="698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 flipH="1">
            <a:off x="902698" y="5684973"/>
            <a:ext cx="7561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Cooper idea right – excite above       to get paring interaction until no benefit       </a:t>
            </a:r>
            <a:endParaRPr lang="en-US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4479969"/>
              </p:ext>
            </p:extLst>
          </p:nvPr>
        </p:nvGraphicFramePr>
        <p:xfrm>
          <a:off x="4051513" y="5731082"/>
          <a:ext cx="292100" cy="269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2" name="Equation" r:id="rId17" imgW="291960" imgH="291960" progId="Equation.DSMT4">
                  <p:embed/>
                </p:oleObj>
              </mc:Choice>
              <mc:Fallback>
                <p:oleObj name="Equation" r:id="rId17" imgW="291960" imgH="29196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051513" y="5731082"/>
                        <a:ext cx="292100" cy="2692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/>
          </p:nvPr>
        </p:nvGraphicFramePr>
        <p:xfrm>
          <a:off x="8278156" y="5750540"/>
          <a:ext cx="2667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3" name="Equation" r:id="rId19" imgW="266400" imgH="190440" progId="Equation.DSMT4">
                  <p:embed/>
                </p:oleObj>
              </mc:Choice>
              <mc:Fallback>
                <p:oleObj name="Equation" r:id="rId19" imgW="266400" imgH="19044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278156" y="5750540"/>
                        <a:ext cx="2667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5-Point Star 19"/>
          <p:cNvSpPr/>
          <p:nvPr/>
        </p:nvSpPr>
        <p:spPr>
          <a:xfrm>
            <a:off x="543401" y="5731082"/>
            <a:ext cx="225425" cy="256619"/>
          </a:xfrm>
          <a:prstGeom prst="star5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56113" y="115796"/>
            <a:ext cx="22312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Condensation energy 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8678728" y="5655560"/>
            <a:ext cx="1777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BCS ground state</a:t>
            </a:r>
          </a:p>
        </p:txBody>
      </p:sp>
    </p:spTree>
    <p:extLst>
      <p:ext uri="{BB962C8B-B14F-4D97-AF65-F5344CB8AC3E}">
        <p14:creationId xmlns:p14="http://schemas.microsoft.com/office/powerpoint/2010/main" val="20943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7" grpId="0"/>
      <p:bldP spid="20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5472" y="806539"/>
            <a:ext cx="5581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Cooper Instability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00826" y="1811360"/>
                <a:ext cx="23515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/>
                  <a:t>Attractive for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0826" y="1811360"/>
                <a:ext cx="2351541" cy="276999"/>
              </a:xfrm>
              <a:prstGeom prst="rect">
                <a:avLst/>
              </a:prstGeom>
              <a:blipFill>
                <a:blip r:embed="rId3"/>
                <a:stretch>
                  <a:fillRect l="-5959" t="-28261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23526" y="2524913"/>
                <a:ext cx="2079352" cy="441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 </m:t>
                          </m:r>
                          <m:box>
                            <m:box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𝑉</m:t>
                                  </m:r>
                                </m:den>
                              </m:f>
                            </m:e>
                          </m:box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 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526" y="2524913"/>
                <a:ext cx="2079352" cy="4414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949576" y="2995329"/>
            <a:ext cx="2306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weak coupling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47363" y="3673173"/>
            <a:ext cx="6240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Need filled FS to get lots of available states for scattering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04800" y="4954772"/>
                <a:ext cx="4968949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Tx/>
                  <a:buAutoNum type="arabicParenBoth"/>
                </a:pPr>
                <a:r>
                  <a:rPr lang="en-US" dirty="0" smtClean="0"/>
                  <a:t>Details of the attractive </a:t>
                </a:r>
                <a:r>
                  <a:rPr lang="en-US" dirty="0"/>
                  <a:t>interaction </a:t>
                </a:r>
                <a:endParaRPr lang="en-US" dirty="0" smtClean="0"/>
              </a:p>
              <a:p>
                <a:pPr marL="342900" indent="-342900">
                  <a:buFontTx/>
                  <a:buAutoNum type="arabicParenBoth"/>
                </a:pPr>
                <a:endParaRPr lang="en-US" dirty="0"/>
              </a:p>
              <a:p>
                <a:pPr marL="342900" indent="-342900">
                  <a:buFontTx/>
                  <a:buAutoNum type="arabicParenBoth"/>
                </a:pPr>
                <a:r>
                  <a:rPr lang="en-US" dirty="0" smtClean="0"/>
                  <a:t>Nature of </a:t>
                </a:r>
                <a:r>
                  <a:rPr lang="en-US" dirty="0"/>
                  <a:t>SC ground state (if N unstable)</a:t>
                </a:r>
              </a:p>
              <a:p>
                <a:pPr marL="342900" indent="-342900">
                  <a:buAutoNum type="arabicParenBoth"/>
                </a:pPr>
                <a:endParaRPr lang="en-US" dirty="0" smtClean="0"/>
              </a:p>
              <a:p>
                <a:pPr marL="342900" indent="-342900">
                  <a:buFontTx/>
                  <a:buAutoNum type="arabicParenBoth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𝐵𝐶𝑆</m:t>
                    </m:r>
                  </m:oMath>
                </a14:m>
                <a:r>
                  <a:rPr lang="en-US" dirty="0" smtClean="0"/>
                  <a:t> wavefunction</a:t>
                </a:r>
                <a:endParaRPr lang="en-US" dirty="0"/>
              </a:p>
              <a:p>
                <a:pPr marL="342900" indent="-342900">
                  <a:buAutoNum type="arabicParenBoth"/>
                </a:pP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954772"/>
                <a:ext cx="4968949" cy="1754326"/>
              </a:xfrm>
              <a:prstGeom prst="rect">
                <a:avLst/>
              </a:prstGeom>
              <a:blipFill>
                <a:blip r:embed="rId5"/>
                <a:stretch>
                  <a:fillRect l="-982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356008" y="5279860"/>
                <a:ext cx="43623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u="sng" dirty="0" smtClean="0"/>
                  <a:t>Ground state</a:t>
                </a:r>
                <a:r>
                  <a:rPr lang="en-US" dirty="0" smtClean="0"/>
                  <a:t> </a:t>
                </a:r>
                <a:r>
                  <a:rPr lang="en-US" dirty="0"/>
                  <a:t>– band of scattering states of energy width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~ 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around </a:t>
                </a:r>
                <a:r>
                  <a:rPr lang="en-US" dirty="0" smtClean="0"/>
                  <a:t>Fermi surface</a:t>
                </a:r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6008" y="5279860"/>
                <a:ext cx="4362357" cy="646331"/>
              </a:xfrm>
              <a:prstGeom prst="rect">
                <a:avLst/>
              </a:prstGeom>
              <a:blipFill>
                <a:blip r:embed="rId6"/>
                <a:stretch>
                  <a:fillRect l="-1259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" name="Group 12"/>
          <p:cNvGrpSpPr/>
          <p:nvPr/>
        </p:nvGrpSpPr>
        <p:grpSpPr>
          <a:xfrm>
            <a:off x="795396" y="1621689"/>
            <a:ext cx="2422187" cy="2247915"/>
            <a:chOff x="680550" y="1355094"/>
            <a:chExt cx="2422187" cy="2247915"/>
          </a:xfrm>
        </p:grpSpPr>
        <p:sp>
          <p:nvSpPr>
            <p:cNvPr id="14" name="Oval 13"/>
            <p:cNvSpPr/>
            <p:nvPr/>
          </p:nvSpPr>
          <p:spPr>
            <a:xfrm>
              <a:off x="1235122" y="1871174"/>
              <a:ext cx="1238728" cy="1167763"/>
            </a:xfrm>
            <a:prstGeom prst="ellipse">
              <a:avLst/>
            </a:prstGeom>
            <a:pattFill prst="ltUpDiag">
              <a:fgClr>
                <a:schemeClr val="bg2">
                  <a:lumMod val="75000"/>
                </a:schemeClr>
              </a:fgClr>
              <a:bgClr>
                <a:schemeClr val="bg1"/>
              </a:bgClr>
            </a:patt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80550" y="1355094"/>
              <a:ext cx="2387779" cy="224791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1849272" y="2060812"/>
              <a:ext cx="395785" cy="414716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2319738" y="1700361"/>
              <a:ext cx="324710" cy="328180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/>
            <p:cNvSpPr/>
            <p:nvPr/>
          </p:nvSpPr>
          <p:spPr>
            <a:xfrm>
              <a:off x="2469665" y="2518576"/>
              <a:ext cx="45719" cy="5403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223163" y="2384369"/>
              <a:ext cx="45719" cy="5403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788111" y="2666419"/>
              <a:ext cx="45719" cy="54033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1" name="Object 20"/>
            <p:cNvGraphicFramePr>
              <a:graphicFrameLocks noChangeAspect="1"/>
            </p:cNvGraphicFramePr>
            <p:nvPr>
              <p:extLst/>
            </p:nvPr>
          </p:nvGraphicFramePr>
          <p:xfrm>
            <a:off x="2006967" y="2238319"/>
            <a:ext cx="2921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98" name="Equation" r:id="rId7" imgW="291960" imgH="291960" progId="Equation.DSMT4">
                    <p:embed/>
                  </p:oleObj>
                </mc:Choice>
                <mc:Fallback>
                  <p:oleObj name="Equation" r:id="rId7" imgW="291960" imgH="291960" progId="Equation.DSMT4">
                    <p:embed/>
                    <p:pic>
                      <p:nvPicPr>
                        <p:cNvPr id="21" name="Object 20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006967" y="2238319"/>
                          <a:ext cx="292100" cy="292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21"/>
            <p:cNvGraphicFramePr>
              <a:graphicFrameLocks noChangeAspect="1"/>
            </p:cNvGraphicFramePr>
            <p:nvPr>
              <p:extLst/>
            </p:nvPr>
          </p:nvGraphicFramePr>
          <p:xfrm>
            <a:off x="741336" y="2335828"/>
            <a:ext cx="29210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399" name="Equation" r:id="rId9" imgW="291960" imgH="279360" progId="Equation.DSMT4">
                    <p:embed/>
                  </p:oleObj>
                </mc:Choice>
                <mc:Fallback>
                  <p:oleObj name="Equation" r:id="rId9" imgW="291960" imgH="279360" progId="Equation.DSMT4">
                    <p:embed/>
                    <p:pic>
                      <p:nvPicPr>
                        <p:cNvPr id="22" name="Object 21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741336" y="2335828"/>
                          <a:ext cx="292100" cy="279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/>
            <p:cNvGraphicFramePr>
              <a:graphicFrameLocks noChangeAspect="1"/>
            </p:cNvGraphicFramePr>
            <p:nvPr>
              <p:extLst/>
            </p:nvPr>
          </p:nvGraphicFramePr>
          <p:xfrm>
            <a:off x="2605088" y="2730500"/>
            <a:ext cx="16510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00" name="Equation" r:id="rId11" imgW="164880" imgH="279360" progId="Equation.DSMT4">
                    <p:embed/>
                  </p:oleObj>
                </mc:Choice>
                <mc:Fallback>
                  <p:oleObj name="Equation" r:id="rId11" imgW="164880" imgH="279360" progId="Equation.DSMT4">
                    <p:embed/>
                    <p:pic>
                      <p:nvPicPr>
                        <p:cNvPr id="23" name="Object 22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2605088" y="2730500"/>
                          <a:ext cx="165100" cy="279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Arc 23"/>
            <p:cNvSpPr/>
            <p:nvPr/>
          </p:nvSpPr>
          <p:spPr>
            <a:xfrm rot="18663515">
              <a:off x="1900971" y="2651140"/>
              <a:ext cx="1104116" cy="641439"/>
            </a:xfrm>
            <a:prstGeom prst="arc">
              <a:avLst>
                <a:gd name="adj1" fmla="val 19479253"/>
                <a:gd name="adj2" fmla="val 272201"/>
              </a:avLst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 rot="20717759">
              <a:off x="863455" y="2306255"/>
              <a:ext cx="381496" cy="219448"/>
            </a:xfrm>
            <a:prstGeom prst="arc">
              <a:avLst>
                <a:gd name="adj1" fmla="val 14954049"/>
                <a:gd name="adj2" fmla="val 21531304"/>
              </a:avLst>
            </a:prstGeom>
            <a:ln w="22225"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6" name="Object 25"/>
            <p:cNvGraphicFramePr>
              <a:graphicFrameLocks noChangeAspect="1"/>
            </p:cNvGraphicFramePr>
            <p:nvPr>
              <p:extLst/>
            </p:nvPr>
          </p:nvGraphicFramePr>
          <p:xfrm>
            <a:off x="2721737" y="1396119"/>
            <a:ext cx="3810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01" name="Equation" r:id="rId13" imgW="380880" imgH="291960" progId="Equation.DSMT4">
                    <p:embed/>
                  </p:oleObj>
                </mc:Choice>
                <mc:Fallback>
                  <p:oleObj name="Equation" r:id="rId13" imgW="380880" imgH="291960" progId="Equation.DSMT4">
                    <p:embed/>
                    <p:pic>
                      <p:nvPicPr>
                        <p:cNvPr id="26" name="Object 25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721737" y="1396119"/>
                          <a:ext cx="381000" cy="292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" name="Group 26"/>
          <p:cNvGrpSpPr/>
          <p:nvPr/>
        </p:nvGrpSpPr>
        <p:grpSpPr>
          <a:xfrm>
            <a:off x="5428493" y="4903193"/>
            <a:ext cx="1823272" cy="1389293"/>
            <a:chOff x="954939" y="7419580"/>
            <a:chExt cx="1823272" cy="1389293"/>
          </a:xfrm>
        </p:grpSpPr>
        <p:sp>
          <p:nvSpPr>
            <p:cNvPr id="28" name="Donut 27"/>
            <p:cNvSpPr/>
            <p:nvPr/>
          </p:nvSpPr>
          <p:spPr>
            <a:xfrm>
              <a:off x="954939" y="7419580"/>
              <a:ext cx="1462760" cy="1389293"/>
            </a:xfrm>
            <a:prstGeom prst="donut">
              <a:avLst>
                <a:gd name="adj" fmla="val 20073"/>
              </a:avLst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1067020" y="7527689"/>
              <a:ext cx="1225969" cy="1159426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0" name="Straight Connector 29"/>
            <p:cNvCxnSpPr/>
            <p:nvPr/>
          </p:nvCxnSpPr>
          <p:spPr>
            <a:xfrm flipV="1">
              <a:off x="1781033" y="7472149"/>
              <a:ext cx="177421" cy="1596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1959199" y="7577189"/>
              <a:ext cx="146050" cy="1520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060459" y="7818080"/>
              <a:ext cx="2721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2153017" y="7977116"/>
              <a:ext cx="264682" cy="204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196549" y="8107402"/>
              <a:ext cx="18250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157877" y="8225682"/>
              <a:ext cx="18250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175978" y="8443414"/>
              <a:ext cx="177421" cy="1596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V="1">
              <a:off x="1075892" y="8322854"/>
              <a:ext cx="177421" cy="15963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1372081" y="8509601"/>
              <a:ext cx="51946" cy="18689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1653568" y="8568926"/>
              <a:ext cx="6139" cy="2058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958454" y="8523230"/>
              <a:ext cx="73770" cy="1638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2047164" y="8402670"/>
              <a:ext cx="149385" cy="7981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1019628" y="8181175"/>
              <a:ext cx="156350" cy="6547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H="1" flipV="1">
              <a:off x="1054203" y="7952812"/>
              <a:ext cx="168960" cy="345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 flipV="1">
              <a:off x="1067020" y="7783108"/>
              <a:ext cx="197668" cy="10147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 flipV="1">
              <a:off x="1264688" y="7597274"/>
              <a:ext cx="88711" cy="18658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1491409" y="7459457"/>
              <a:ext cx="46406" cy="23958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endCxn id="28" idx="0"/>
            </p:cNvCxnSpPr>
            <p:nvPr/>
          </p:nvCxnSpPr>
          <p:spPr>
            <a:xfrm flipV="1">
              <a:off x="1633096" y="7419580"/>
              <a:ext cx="53223" cy="2336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Arc 47"/>
            <p:cNvSpPr/>
            <p:nvPr/>
          </p:nvSpPr>
          <p:spPr>
            <a:xfrm rot="8573255">
              <a:off x="2000663" y="7873487"/>
              <a:ext cx="777548" cy="356709"/>
            </a:xfrm>
            <a:prstGeom prst="arc">
              <a:avLst>
                <a:gd name="adj1" fmla="val 19279498"/>
                <a:gd name="adj2" fmla="val 0"/>
              </a:avLst>
            </a:prstGeom>
            <a:ln>
              <a:solidFill>
                <a:schemeClr val="tx1">
                  <a:alpha val="98000"/>
                </a:schemeClr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812108" y="8564374"/>
              <a:ext cx="43330" cy="18540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826171" y="2603898"/>
                <a:ext cx="15369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6171" y="2603898"/>
                <a:ext cx="1536959" cy="369332"/>
              </a:xfrm>
              <a:prstGeom prst="rect">
                <a:avLst/>
              </a:prstGeom>
              <a:blipFill>
                <a:blip r:embed="rId1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/>
          <p:cNvSpPr/>
          <p:nvPr/>
        </p:nvSpPr>
        <p:spPr>
          <a:xfrm>
            <a:off x="364227" y="4340693"/>
            <a:ext cx="793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Today:</a:t>
            </a:r>
            <a:endParaRPr lang="en-US" dirty="0"/>
          </a:p>
        </p:txBody>
      </p:sp>
      <p:sp>
        <p:nvSpPr>
          <p:cNvPr id="51" name="Rectangle 50"/>
          <p:cNvSpPr/>
          <p:nvPr/>
        </p:nvSpPr>
        <p:spPr>
          <a:xfrm>
            <a:off x="573565" y="242079"/>
            <a:ext cx="11022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Last time: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71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2246" y="1186817"/>
            <a:ext cx="3678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Electrons repulsive (long range)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088438" y="1830023"/>
                <a:ext cx="3056413" cy="3208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   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=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begChr m:val=""/>
                              <m:endChr m:val="|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acc>
                                <m:accPr>
                                  <m:chr m:val="⃑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  <m:acc>
                            <m:accPr>
                              <m:chr m:val="̅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438" y="1830023"/>
                <a:ext cx="3056413" cy="320857"/>
              </a:xfrm>
              <a:prstGeom prst="rect">
                <a:avLst/>
              </a:prstGeom>
              <a:blipFill>
                <a:blip r:embed="rId3"/>
                <a:stretch>
                  <a:fillRect t="-205660" r="-6786" b="-30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254277" y="2296733"/>
                <a:ext cx="1955343" cy="4293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ox>
                            <m:box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den>
                              </m:f>
                            </m:e>
                          </m:box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  <m:acc>
                            <m:accPr>
                              <m:chr m:val="⃑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4277" y="2296733"/>
                <a:ext cx="1955343" cy="429348"/>
              </a:xfrm>
              <a:prstGeom prst="rect">
                <a:avLst/>
              </a:prstGeom>
              <a:blipFill>
                <a:blip r:embed="rId4"/>
                <a:stretch>
                  <a:fillRect l="-1246" r="-10592"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09633" y="5529750"/>
                <a:ext cx="30900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box>
                      <m:box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             </m:t>
                        </m:r>
                      </m:e>
                    </m:box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screening length)</a:t>
                </a: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9633" y="5529750"/>
                <a:ext cx="3090013" cy="369332"/>
              </a:xfrm>
              <a:prstGeom prst="rect">
                <a:avLst/>
              </a:prstGeom>
              <a:blipFill>
                <a:blip r:embed="rId7"/>
                <a:stretch>
                  <a:fillRect l="-592" t="-8197" r="-98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7786249" y="2847156"/>
            <a:ext cx="2642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“bare Coulomb repulsion”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29D5C93-2320-4B2B-8EA0-C2FF0AB959CA}"/>
                  </a:ext>
                </a:extLst>
              </p:cNvPr>
              <p:cNvSpPr txBox="1"/>
              <p:nvPr/>
            </p:nvSpPr>
            <p:spPr>
              <a:xfrm>
                <a:off x="6920458" y="3772118"/>
                <a:ext cx="638770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In general, define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 </a:t>
                </a:r>
                <a:r>
                  <a:rPr lang="en-US" dirty="0" smtClean="0"/>
                  <a:t> “dielectric function” </a:t>
                </a:r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29D5C93-2320-4B2B-8EA0-C2FF0AB95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0458" y="3772118"/>
                <a:ext cx="6387705" cy="369332"/>
              </a:xfrm>
              <a:prstGeom prst="rect">
                <a:avLst/>
              </a:prstGeom>
              <a:blipFill>
                <a:blip r:embed="rId8"/>
                <a:stretch>
                  <a:fillRect l="-763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31E2394-F4F2-467B-BF04-61334C79B119}"/>
                  </a:ext>
                </a:extLst>
              </p:cNvPr>
              <p:cNvSpPr txBox="1"/>
              <p:nvPr/>
            </p:nvSpPr>
            <p:spPr>
              <a:xfrm>
                <a:off x="8165843" y="4397931"/>
                <a:ext cx="52475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31E2394-F4F2-467B-BF04-61334C79B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5843" y="4397931"/>
                <a:ext cx="524759" cy="276999"/>
              </a:xfrm>
              <a:prstGeom prst="rect">
                <a:avLst/>
              </a:prstGeom>
              <a:blipFill>
                <a:blip r:embed="rId9"/>
                <a:stretch>
                  <a:fillRect l="-10465" r="-3488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4CAB5AE-1CFA-4DFE-942F-0BC597501A87}"/>
                  </a:ext>
                </a:extLst>
              </p:cNvPr>
              <p:cNvSpPr txBox="1"/>
              <p:nvPr/>
            </p:nvSpPr>
            <p:spPr>
              <a:xfrm>
                <a:off x="6477478" y="5057463"/>
                <a:ext cx="638770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For electron screening,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𝑞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→0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       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Static </a:t>
                </a:r>
                <a:r>
                  <a:rPr lang="en-US" dirty="0"/>
                  <a:t>screening, long wavelength (</a:t>
                </a:r>
                <a:r>
                  <a:rPr lang="en-US" dirty="0" smtClean="0"/>
                  <a:t>Thomas-Fermi screening)</a:t>
                </a:r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4CAB5AE-1CFA-4DFE-942F-0BC597501A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478" y="5057463"/>
                <a:ext cx="6387705" cy="923330"/>
              </a:xfrm>
              <a:prstGeom prst="rect">
                <a:avLst/>
              </a:prstGeom>
              <a:blipFill>
                <a:blip r:embed="rId10"/>
                <a:stretch>
                  <a:fillRect l="-860" t="-3974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Group 17"/>
          <p:cNvGrpSpPr/>
          <p:nvPr/>
        </p:nvGrpSpPr>
        <p:grpSpPr>
          <a:xfrm>
            <a:off x="1137043" y="1752210"/>
            <a:ext cx="1633656" cy="1342627"/>
            <a:chOff x="1107957" y="2587767"/>
            <a:chExt cx="1633656" cy="1342627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1360968" y="2982036"/>
              <a:ext cx="1157044" cy="361665"/>
            </a:xfrm>
            <a:prstGeom prst="straightConnector1">
              <a:avLst/>
            </a:prstGeom>
            <a:ln w="254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 19"/>
            <p:cNvSpPr/>
            <p:nvPr/>
          </p:nvSpPr>
          <p:spPr>
            <a:xfrm>
              <a:off x="2552131" y="3323229"/>
              <a:ext cx="81887" cy="10235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244221" y="2915106"/>
              <a:ext cx="81887" cy="102358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2" name="Object 21"/>
            <p:cNvGraphicFramePr>
              <a:graphicFrameLocks noChangeAspect="1"/>
            </p:cNvGraphicFramePr>
            <p:nvPr>
              <p:extLst/>
            </p:nvPr>
          </p:nvGraphicFramePr>
          <p:xfrm>
            <a:off x="1107957" y="2587767"/>
            <a:ext cx="165100" cy="27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7" name="Equation" r:id="rId11" imgW="164880" imgH="279360" progId="Equation.DSMT4">
                    <p:embed/>
                  </p:oleObj>
                </mc:Choice>
                <mc:Fallback>
                  <p:oleObj name="Equation" r:id="rId11" imgW="164880" imgH="279360" progId="Equation.DSMT4">
                    <p:embed/>
                    <p:pic>
                      <p:nvPicPr>
                        <p:cNvPr id="22" name="Object 21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107957" y="2587767"/>
                          <a:ext cx="165100" cy="2794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/>
            <p:cNvGraphicFramePr>
              <a:graphicFrameLocks noChangeAspect="1"/>
            </p:cNvGraphicFramePr>
            <p:nvPr>
              <p:extLst/>
            </p:nvPr>
          </p:nvGraphicFramePr>
          <p:xfrm>
            <a:off x="2525713" y="2938463"/>
            <a:ext cx="2159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8" name="Equation" r:id="rId13" imgW="215640" imgH="304560" progId="Equation.DSMT4">
                    <p:embed/>
                  </p:oleObj>
                </mc:Choice>
                <mc:Fallback>
                  <p:oleObj name="Equation" r:id="rId13" imgW="215640" imgH="304560" progId="Equation.DSMT4">
                    <p:embed/>
                    <p:pic>
                      <p:nvPicPr>
                        <p:cNvPr id="23" name="Object 22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2525713" y="2938463"/>
                          <a:ext cx="215900" cy="304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85187261"/>
                </p:ext>
              </p:extLst>
            </p:nvPr>
          </p:nvGraphicFramePr>
          <p:xfrm>
            <a:off x="1168310" y="3346194"/>
            <a:ext cx="952500" cy="584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9" name="Equation" r:id="rId15" imgW="952200" imgH="583920" progId="Equation.DSMT4">
                    <p:embed/>
                  </p:oleObj>
                </mc:Choice>
                <mc:Fallback>
                  <p:oleObj name="Equation" r:id="rId15" imgW="952200" imgH="583920" progId="Equation.DSMT4">
                    <p:embed/>
                    <p:pic>
                      <p:nvPicPr>
                        <p:cNvPr id="24" name="Object 23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1168310" y="3346194"/>
                          <a:ext cx="952500" cy="5842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5" name="TextBox 24"/>
          <p:cNvSpPr txBox="1"/>
          <p:nvPr/>
        </p:nvSpPr>
        <p:spPr>
          <a:xfrm>
            <a:off x="362246" y="78716"/>
            <a:ext cx="57203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Electron – Phonon </a:t>
            </a:r>
            <a:r>
              <a:rPr lang="en-US" u="sng" dirty="0" smtClean="0"/>
              <a:t>Interaction</a:t>
            </a:r>
            <a:r>
              <a:rPr lang="en-US" dirty="0"/>
              <a:t>			       		</a:t>
            </a:r>
          </a:p>
        </p:txBody>
      </p:sp>
      <p:sp>
        <p:nvSpPr>
          <p:cNvPr id="26" name="Right Brace 25"/>
          <p:cNvSpPr/>
          <p:nvPr/>
        </p:nvSpPr>
        <p:spPr>
          <a:xfrm>
            <a:off x="4599646" y="500295"/>
            <a:ext cx="214245" cy="555113"/>
          </a:xfrm>
          <a:prstGeom prst="rightBrace">
            <a:avLst>
              <a:gd name="adj1" fmla="val 32125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5024442" y="562958"/>
            <a:ext cx="786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1950’s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690092" y="81880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Fr</a:t>
            </a:r>
            <a:r>
              <a:rPr lang="az-Cyrl-AZ" dirty="0">
                <a:ea typeface="Cambria Math" panose="02040503050406030204" pitchFamily="18" charset="0"/>
                <a:cs typeface="Arial" panose="020B0604020202020204" pitchFamily="34" charset="0"/>
              </a:rPr>
              <a:t>ӧ</a:t>
            </a:r>
            <a:r>
              <a:rPr lang="en-US" dirty="0"/>
              <a:t>lich (1950)</a:t>
            </a:r>
          </a:p>
        </p:txBody>
      </p:sp>
      <p:sp>
        <p:nvSpPr>
          <p:cNvPr id="6" name="Rectangle 5"/>
          <p:cNvSpPr/>
          <p:nvPr/>
        </p:nvSpPr>
        <p:spPr>
          <a:xfrm>
            <a:off x="3705895" y="406100"/>
            <a:ext cx="683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Pines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705895" y="725086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Bardeen 	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4565029" y="2775864"/>
                <a:ext cx="740523" cy="6970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5029" y="2775864"/>
                <a:ext cx="740523" cy="69705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/>
          <p:cNvCxnSpPr/>
          <p:nvPr/>
        </p:nvCxnSpPr>
        <p:spPr>
          <a:xfrm>
            <a:off x="3623237" y="2275945"/>
            <a:ext cx="453463" cy="6104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372715" y="3775551"/>
            <a:ext cx="38508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Add in screening by electrons and ions: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3771048" y="2925495"/>
                <a:ext cx="2075185" cy="6677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box>
                      <m:box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r>
                          <m:rPr>
                            <m:brk m:alnAt="6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box>
                    <m:r>
                      <a:rPr lang="en-US" i="1">
                        <a:latin typeface="Cambria Math" panose="02040503050406030204" pitchFamily="18" charset="0"/>
                      </a:rPr>
                      <m:t>              &gt;0  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048" y="2925495"/>
                <a:ext cx="2075185" cy="66774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1197396" y="4989483"/>
            <a:ext cx="3728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Interaction is cutoff </a:t>
            </a:r>
            <a:r>
              <a:rPr lang="en-US" dirty="0"/>
              <a:t>at short q (long </a:t>
            </a:r>
            <a:r>
              <a:rPr lang="el-GR" dirty="0"/>
              <a:t>λ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6161019" y="2869890"/>
                <a:ext cx="1426609" cy="4103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 − </m:t>
                      </m:r>
                      <m:acc>
                        <m:accPr>
                          <m:chr m:val="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en-US" i="1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1019" y="2869890"/>
                <a:ext cx="1426609" cy="410305"/>
              </a:xfrm>
              <a:prstGeom prst="rect">
                <a:avLst/>
              </a:prstGeom>
              <a:blipFill>
                <a:blip r:embed="rId20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>
          <a:xfrm>
            <a:off x="5776535" y="2913065"/>
            <a:ext cx="452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2090621" y="5366932"/>
                <a:ext cx="439479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0621" y="5366932"/>
                <a:ext cx="439479" cy="6127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8654610" y="4254301"/>
                <a:ext cx="1610313" cy="5642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box>
                            <m:box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box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box>
                        <m:box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4610" y="4254301"/>
                <a:ext cx="1610313" cy="56425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11021085" y="4872567"/>
                <a:ext cx="472415" cy="6948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21085" y="4872567"/>
                <a:ext cx="472415" cy="694806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7971436" y="6267532"/>
                <a:ext cx="23535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/>
                  <a:t>Still repulsive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 no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𝑆𝐶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1436" y="6267532"/>
                <a:ext cx="2353593" cy="369332"/>
              </a:xfrm>
              <a:prstGeom prst="rect">
                <a:avLst/>
              </a:prstGeom>
              <a:blipFill>
                <a:blip r:embed="rId24"/>
                <a:stretch>
                  <a:fillRect l="-207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630796" y="4119685"/>
            <a:ext cx="5724726" cy="656084"/>
            <a:chOff x="630796" y="4119685"/>
            <a:chExt cx="5724726" cy="6560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/>
                <p:cNvSpPr/>
                <p:nvPr/>
              </p:nvSpPr>
              <p:spPr>
                <a:xfrm>
                  <a:off x="2164807" y="4315818"/>
                  <a:ext cx="98334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⃑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 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Rectangle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64807" y="4315818"/>
                  <a:ext cx="983346" cy="369332"/>
                </a:xfrm>
                <a:prstGeom prst="rect">
                  <a:avLst/>
                </a:prstGeom>
                <a:blipFill>
                  <a:blip r:embed="rId25"/>
                  <a:stretch>
                    <a:fillRect t="-655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Rectangle 27"/>
            <p:cNvSpPr/>
            <p:nvPr/>
          </p:nvSpPr>
          <p:spPr>
            <a:xfrm>
              <a:off x="630796" y="4278016"/>
              <a:ext cx="14487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1</a:t>
              </a:r>
              <a:r>
                <a:rPr lang="en-US" baseline="30000" dirty="0" smtClean="0"/>
                <a:t>st</a:t>
              </a:r>
              <a:r>
                <a:rPr lang="en-US" dirty="0" smtClean="0"/>
                <a:t> </a:t>
              </a:r>
              <a:r>
                <a:rPr lang="en-US" dirty="0"/>
                <a:t>electrons: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3006924" y="4214718"/>
                  <a:ext cx="1081193" cy="56105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box>
                        <m:box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den>
                          </m:f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𝑘𝑠𝑟</m:t>
                              </m:r>
                            </m:sup>
                          </m:sSup>
                        </m:e>
                      </m:box>
                    </m:oMath>
                  </a14:m>
                  <a:r>
                    <a:rPr lang="en-US" sz="2000" dirty="0">
                      <a:latin typeface="Cambria Math" panose="02040503050406030204" pitchFamily="18" charset="0"/>
                      <a:ea typeface="Cambria Math" panose="02040503050406030204" pitchFamily="18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6924" y="4214718"/>
                  <a:ext cx="1081193" cy="561051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5701176" y="4267687"/>
                  <a:ext cx="65434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dirty="0" smtClean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&gt;0 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1176" y="4267687"/>
                  <a:ext cx="654346" cy="36933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Rectangle 41"/>
                <p:cNvSpPr/>
                <p:nvPr/>
              </p:nvSpPr>
              <p:spPr>
                <a:xfrm>
                  <a:off x="3990270" y="4267687"/>
                  <a:ext cx="983538" cy="3907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Rectangle 4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90270" y="4267687"/>
                  <a:ext cx="983538" cy="390748"/>
                </a:xfrm>
                <a:prstGeom prst="rect">
                  <a:avLst/>
                </a:prstGeom>
                <a:blipFill>
                  <a:blip r:embed="rId28"/>
                  <a:stretch>
                    <a:fillRect b="-46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/>
                <p:cNvSpPr/>
                <p:nvPr/>
              </p:nvSpPr>
              <p:spPr>
                <a:xfrm>
                  <a:off x="4820728" y="4119685"/>
                  <a:ext cx="1012681" cy="62792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1600" i="1" baseline="-25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1600" dirty="0"/>
                </a:p>
              </p:txBody>
            </p:sp>
          </mc:Choice>
          <mc:Fallback xmlns="">
            <p:sp>
              <p:nvSpPr>
                <p:cNvPr id="3" name="Rectangle 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0728" y="4119685"/>
                  <a:ext cx="1012681" cy="627929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3508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1" grpId="0"/>
      <p:bldP spid="12" grpId="0"/>
      <p:bldP spid="13" grpId="0"/>
      <p:bldP spid="14" grpId="0"/>
      <p:bldP spid="15" grpId="0"/>
      <p:bldP spid="29" grpId="0"/>
      <p:bldP spid="33" grpId="0"/>
      <p:bldP spid="37" grpId="0"/>
      <p:bldP spid="38" grpId="0"/>
      <p:bldP spid="39" grpId="0"/>
      <p:bldP spid="40" grpId="0"/>
      <p:bldP spid="41" grpId="0"/>
      <p:bldP spid="43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7EE1E68-FD25-45B1-BC6F-559E125162EE}"/>
              </a:ext>
            </a:extLst>
          </p:cNvPr>
          <p:cNvSpPr txBox="1"/>
          <p:nvPr/>
        </p:nvSpPr>
        <p:spPr>
          <a:xfrm>
            <a:off x="616666" y="50826"/>
            <a:ext cx="1209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ions</a:t>
            </a:r>
            <a:r>
              <a:rPr lang="en-US" dirty="0"/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97C168-EB7A-43A4-8268-CBA7E3474689}"/>
              </a:ext>
            </a:extLst>
          </p:cNvPr>
          <p:cNvSpPr txBox="1"/>
          <p:nvPr/>
        </p:nvSpPr>
        <p:spPr>
          <a:xfrm>
            <a:off x="3055325" y="857420"/>
            <a:ext cx="8880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Dynamic ions --- </a:t>
            </a:r>
            <a:r>
              <a:rPr lang="en-US" dirty="0"/>
              <a:t>ions respond </a:t>
            </a:r>
            <a:r>
              <a:rPr lang="en-US" dirty="0" smtClean="0"/>
              <a:t>slowly </a:t>
            </a:r>
            <a:r>
              <a:rPr lang="en-US" dirty="0"/>
              <a:t>but if driven at phonon </a:t>
            </a:r>
            <a:r>
              <a:rPr lang="en-US" dirty="0" smtClean="0"/>
              <a:t>frequency there is a resonance 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8B4DD0-6B4A-4F19-8933-1CFECE049CF6}"/>
              </a:ext>
            </a:extLst>
          </p:cNvPr>
          <p:cNvSpPr txBox="1"/>
          <p:nvPr/>
        </p:nvSpPr>
        <p:spPr>
          <a:xfrm>
            <a:off x="601668" y="2812253"/>
            <a:ext cx="6072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Dynamical “phonon-mediated” electron-phonon interaction --- not a static e-e attraction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06C6C9-8707-4761-B2E2-F5AC365A8A64}"/>
                  </a:ext>
                </a:extLst>
              </p:cNvPr>
              <p:cNvSpPr txBox="1"/>
              <p:nvPr/>
            </p:nvSpPr>
            <p:spPr>
              <a:xfrm>
                <a:off x="895503" y="3999549"/>
                <a:ext cx="215982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0 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  <m:r>
                            <a:rPr lang="en-US" b="0" i="0" smtClean="0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06C6C9-8707-4761-B2E2-F5AC365A8A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503" y="3999549"/>
                <a:ext cx="2159822" cy="276999"/>
              </a:xfrm>
              <a:prstGeom prst="rect">
                <a:avLst/>
              </a:prstGeom>
              <a:blipFill>
                <a:blip r:embed="rId3"/>
                <a:stretch>
                  <a:fillRect t="-23913" b="-23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E07A9308-8D00-4E99-80A2-DB89542721FD}"/>
              </a:ext>
            </a:extLst>
          </p:cNvPr>
          <p:cNvSpPr txBox="1"/>
          <p:nvPr/>
        </p:nvSpPr>
        <p:spPr>
          <a:xfrm>
            <a:off x="5507337" y="4150357"/>
            <a:ext cx="6500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balance </a:t>
            </a:r>
            <a:r>
              <a:rPr lang="en-US" dirty="0"/>
              <a:t>between </a:t>
            </a:r>
            <a:r>
              <a:rPr lang="en-US" dirty="0" smtClean="0"/>
              <a:t>Coulomb </a:t>
            </a:r>
            <a:r>
              <a:rPr lang="en-US" dirty="0"/>
              <a:t>repulsion and </a:t>
            </a:r>
            <a:r>
              <a:rPr lang="en-US" dirty="0" smtClean="0"/>
              <a:t>electron-phonon </a:t>
            </a:r>
            <a:r>
              <a:rPr lang="en-US" dirty="0"/>
              <a:t>coupling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0FA915C-C6AB-42BD-A835-226FF0FAFDF2}"/>
                  </a:ext>
                </a:extLst>
              </p:cNvPr>
              <p:cNvSpPr txBox="1"/>
              <p:nvPr/>
            </p:nvSpPr>
            <p:spPr>
              <a:xfrm>
                <a:off x="5507337" y="3664928"/>
                <a:ext cx="33701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Both electrons and ions: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0FA915C-C6AB-42BD-A835-226FF0FAF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7337" y="3664928"/>
                <a:ext cx="3370167" cy="369332"/>
              </a:xfrm>
              <a:prstGeom prst="rect">
                <a:avLst/>
              </a:prstGeom>
              <a:blipFill>
                <a:blip r:embed="rId4"/>
                <a:stretch>
                  <a:fillRect l="-144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9BED50B5-F369-4C60-B334-75A20FCF9FF4}"/>
              </a:ext>
            </a:extLst>
          </p:cNvPr>
          <p:cNvSpPr txBox="1"/>
          <p:nvPr/>
        </p:nvSpPr>
        <p:spPr>
          <a:xfrm>
            <a:off x="7664224" y="6287609"/>
            <a:ext cx="4576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BCS attractive potential (cutoff not </a:t>
            </a:r>
            <a:r>
              <a:rPr lang="en-US" dirty="0" smtClean="0"/>
              <a:t>critical)</a:t>
            </a:r>
            <a:endParaRPr lang="en-US" dirty="0"/>
          </a:p>
        </p:txBody>
      </p:sp>
      <p:sp>
        <p:nvSpPr>
          <p:cNvPr id="34" name="Oval 33"/>
          <p:cNvSpPr/>
          <p:nvPr/>
        </p:nvSpPr>
        <p:spPr>
          <a:xfrm>
            <a:off x="8114458" y="2093135"/>
            <a:ext cx="240099" cy="23223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8021622" y="1996142"/>
            <a:ext cx="437944" cy="426219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881349" y="1858240"/>
            <a:ext cx="727058" cy="687261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7732391" y="1720031"/>
            <a:ext cx="1027673" cy="962475"/>
          </a:xfrm>
          <a:prstGeom prst="ellipse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784943" y="3842292"/>
                <a:ext cx="971318" cy="6039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 </m:t>
                      </m:r>
                      <m:box>
                        <m:box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2400" i="1" baseline="-2500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2400" i="1" baseline="-2500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4943" y="3842292"/>
                <a:ext cx="971318" cy="603948"/>
              </a:xfrm>
              <a:prstGeom prst="rect">
                <a:avLst/>
              </a:prstGeom>
              <a:blipFill>
                <a:blip r:embed="rId6"/>
                <a:stretch>
                  <a:fillRect r="-5031" b="-4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828838" y="4598200"/>
            <a:ext cx="3252920" cy="1483069"/>
            <a:chOff x="345445" y="5472752"/>
            <a:chExt cx="3252920" cy="1303361"/>
          </a:xfrm>
        </p:grpSpPr>
        <p:cxnSp>
          <p:nvCxnSpPr>
            <p:cNvPr id="42" name="Straight Arrow Connector 41"/>
            <p:cNvCxnSpPr/>
            <p:nvPr/>
          </p:nvCxnSpPr>
          <p:spPr>
            <a:xfrm flipV="1">
              <a:off x="825260" y="5472752"/>
              <a:ext cx="0" cy="12487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818651" y="6073254"/>
              <a:ext cx="2463636" cy="0"/>
            </a:xfrm>
            <a:prstGeom prst="line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2015108" y="5534167"/>
              <a:ext cx="0" cy="1241946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Freeform 44"/>
            <p:cNvSpPr/>
            <p:nvPr/>
          </p:nvSpPr>
          <p:spPr>
            <a:xfrm>
              <a:off x="1398896" y="5602406"/>
              <a:ext cx="941695" cy="1009934"/>
            </a:xfrm>
            <a:custGeom>
              <a:avLst/>
              <a:gdLst>
                <a:gd name="connsiteX0" fmla="*/ 0 w 941695"/>
                <a:gd name="connsiteY0" fmla="*/ 1009934 h 1009934"/>
                <a:gd name="connsiteX1" fmla="*/ 334370 w 941695"/>
                <a:gd name="connsiteY1" fmla="*/ 798394 h 1009934"/>
                <a:gd name="connsiteX2" fmla="*/ 648268 w 941695"/>
                <a:gd name="connsiteY2" fmla="*/ 450376 h 1009934"/>
                <a:gd name="connsiteX3" fmla="*/ 941695 w 941695"/>
                <a:gd name="connsiteY3" fmla="*/ 0 h 1009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41695" h="1009934">
                  <a:moveTo>
                    <a:pt x="0" y="1009934"/>
                  </a:moveTo>
                  <a:cubicBezTo>
                    <a:pt x="113162" y="950794"/>
                    <a:pt x="226325" y="891654"/>
                    <a:pt x="334370" y="798394"/>
                  </a:cubicBezTo>
                  <a:cubicBezTo>
                    <a:pt x="442415" y="705134"/>
                    <a:pt x="547047" y="583442"/>
                    <a:pt x="648268" y="450376"/>
                  </a:cubicBezTo>
                  <a:cubicBezTo>
                    <a:pt x="749489" y="317310"/>
                    <a:pt x="845592" y="158655"/>
                    <a:pt x="941695" y="0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6" name="Object 45"/>
            <p:cNvGraphicFramePr>
              <a:graphicFrameLocks noChangeAspect="1"/>
            </p:cNvGraphicFramePr>
            <p:nvPr>
              <p:extLst/>
            </p:nvPr>
          </p:nvGraphicFramePr>
          <p:xfrm>
            <a:off x="345445" y="6018473"/>
            <a:ext cx="1651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34" name="Equation" r:id="rId7" imgW="164880" imgH="177480" progId="Equation.DSMT4">
                    <p:embed/>
                  </p:oleObj>
                </mc:Choice>
                <mc:Fallback>
                  <p:oleObj name="Equation" r:id="rId7" imgW="164880" imgH="177480" progId="Equation.DSMT4">
                    <p:embed/>
                    <p:pic>
                      <p:nvPicPr>
                        <p:cNvPr id="46" name="Object 45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345445" y="6018473"/>
                          <a:ext cx="165100" cy="177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46"/>
            <p:cNvGraphicFramePr>
              <a:graphicFrameLocks noChangeAspect="1"/>
            </p:cNvGraphicFramePr>
            <p:nvPr>
              <p:extLst/>
            </p:nvPr>
          </p:nvGraphicFramePr>
          <p:xfrm>
            <a:off x="2073254" y="6124433"/>
            <a:ext cx="266700" cy="2835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35" name="Equation" r:id="rId9" imgW="266400" imgH="317160" progId="Equation.DSMT4">
                    <p:embed/>
                  </p:oleObj>
                </mc:Choice>
                <mc:Fallback>
                  <p:oleObj name="Equation" r:id="rId9" imgW="266400" imgH="317160" progId="Equation.DSMT4">
                    <p:embed/>
                    <p:pic>
                      <p:nvPicPr>
                        <p:cNvPr id="47" name="Object 46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2073254" y="6124433"/>
                          <a:ext cx="266700" cy="28354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47"/>
            <p:cNvGraphicFramePr>
              <a:graphicFrameLocks noChangeAspect="1"/>
            </p:cNvGraphicFramePr>
            <p:nvPr>
              <p:extLst/>
            </p:nvPr>
          </p:nvGraphicFramePr>
          <p:xfrm>
            <a:off x="3395165" y="5983486"/>
            <a:ext cx="2032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36" name="Equation" r:id="rId11" imgW="203040" imgH="177480" progId="Equation.DSMT4">
                    <p:embed/>
                  </p:oleObj>
                </mc:Choice>
                <mc:Fallback>
                  <p:oleObj name="Equation" r:id="rId11" imgW="203040" imgH="177480" progId="Equation.DSMT4">
                    <p:embed/>
                    <p:pic>
                      <p:nvPicPr>
                        <p:cNvPr id="48" name="Object 47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3395165" y="5983486"/>
                          <a:ext cx="203200" cy="177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9" name="TextBox 48"/>
            <p:cNvSpPr txBox="1"/>
            <p:nvPr/>
          </p:nvSpPr>
          <p:spPr>
            <a:xfrm>
              <a:off x="921829" y="5716927"/>
              <a:ext cx="8949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attractive</a:t>
              </a:r>
              <a:endParaRPr lang="en-US" sz="1400" i="1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329286" y="5733729"/>
              <a:ext cx="83548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repulsive</a:t>
              </a:r>
              <a:endParaRPr lang="en-US" sz="1400" i="1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7384927" y="4562724"/>
            <a:ext cx="3982090" cy="1685499"/>
            <a:chOff x="396245" y="8120417"/>
            <a:chExt cx="3982090" cy="1685499"/>
          </a:xfrm>
        </p:grpSpPr>
        <p:cxnSp>
          <p:nvCxnSpPr>
            <p:cNvPr id="52" name="Straight Arrow Connector 51"/>
            <p:cNvCxnSpPr/>
            <p:nvPr/>
          </p:nvCxnSpPr>
          <p:spPr>
            <a:xfrm flipV="1">
              <a:off x="880490" y="8284191"/>
              <a:ext cx="0" cy="1357952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880490" y="8987051"/>
              <a:ext cx="3261606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/>
            <p:cNvSpPr/>
            <p:nvPr/>
          </p:nvSpPr>
          <p:spPr>
            <a:xfrm>
              <a:off x="883192" y="8987051"/>
              <a:ext cx="1862710" cy="349167"/>
            </a:xfrm>
            <a:prstGeom prst="rect">
              <a:avLst/>
            </a:prstGeom>
            <a:pattFill prst="wdUpDiag">
              <a:fgClr>
                <a:schemeClr val="tx1">
                  <a:lumMod val="65000"/>
                  <a:lumOff val="35000"/>
                </a:schemeClr>
              </a:fgClr>
              <a:bgClr>
                <a:schemeClr val="bg1"/>
              </a:bgClr>
            </a:patt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2189402" y="8120417"/>
              <a:ext cx="0" cy="158513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Freeform 55"/>
            <p:cNvSpPr/>
            <p:nvPr/>
          </p:nvSpPr>
          <p:spPr>
            <a:xfrm>
              <a:off x="893928" y="9000699"/>
              <a:ext cx="1378424" cy="805217"/>
            </a:xfrm>
            <a:custGeom>
              <a:avLst/>
              <a:gdLst>
                <a:gd name="connsiteX0" fmla="*/ 0 w 1378424"/>
                <a:gd name="connsiteY0" fmla="*/ 0 h 805217"/>
                <a:gd name="connsiteX1" fmla="*/ 334371 w 1378424"/>
                <a:gd name="connsiteY1" fmla="*/ 88710 h 805217"/>
                <a:gd name="connsiteX2" fmla="*/ 825690 w 1378424"/>
                <a:gd name="connsiteY2" fmla="*/ 300250 h 805217"/>
                <a:gd name="connsiteX3" fmla="*/ 1098645 w 1378424"/>
                <a:gd name="connsiteY3" fmla="*/ 491319 h 805217"/>
                <a:gd name="connsiteX4" fmla="*/ 1378424 w 1378424"/>
                <a:gd name="connsiteY4" fmla="*/ 805217 h 805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78424" h="805217">
                  <a:moveTo>
                    <a:pt x="0" y="0"/>
                  </a:moveTo>
                  <a:cubicBezTo>
                    <a:pt x="98378" y="19334"/>
                    <a:pt x="196756" y="38668"/>
                    <a:pt x="334371" y="88710"/>
                  </a:cubicBezTo>
                  <a:cubicBezTo>
                    <a:pt x="471986" y="138752"/>
                    <a:pt x="698311" y="233149"/>
                    <a:pt x="825690" y="300250"/>
                  </a:cubicBezTo>
                  <a:cubicBezTo>
                    <a:pt x="953069" y="367351"/>
                    <a:pt x="1006523" y="407158"/>
                    <a:pt x="1098645" y="491319"/>
                  </a:cubicBezTo>
                  <a:cubicBezTo>
                    <a:pt x="1190767" y="575480"/>
                    <a:pt x="1284595" y="690348"/>
                    <a:pt x="1378424" y="805217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>
              <a:off x="2190466" y="8175009"/>
              <a:ext cx="1439838" cy="771856"/>
            </a:xfrm>
            <a:custGeom>
              <a:avLst/>
              <a:gdLst>
                <a:gd name="connsiteX0" fmla="*/ 0 w 1439838"/>
                <a:gd name="connsiteY0" fmla="*/ 0 h 771856"/>
                <a:gd name="connsiteX1" fmla="*/ 150125 w 1439838"/>
                <a:gd name="connsiteY1" fmla="*/ 259307 h 771856"/>
                <a:gd name="connsiteX2" fmla="*/ 348018 w 1439838"/>
                <a:gd name="connsiteY2" fmla="*/ 409433 h 771856"/>
                <a:gd name="connsiteX3" fmla="*/ 696035 w 1439838"/>
                <a:gd name="connsiteY3" fmla="*/ 600501 h 771856"/>
                <a:gd name="connsiteX4" fmla="*/ 1050877 w 1439838"/>
                <a:gd name="connsiteY4" fmla="*/ 716507 h 771856"/>
                <a:gd name="connsiteX5" fmla="*/ 1323833 w 1439838"/>
                <a:gd name="connsiteY5" fmla="*/ 764275 h 771856"/>
                <a:gd name="connsiteX6" fmla="*/ 1439838 w 1439838"/>
                <a:gd name="connsiteY6" fmla="*/ 771098 h 771856"/>
                <a:gd name="connsiteX0" fmla="*/ 0 w 1439838"/>
                <a:gd name="connsiteY0" fmla="*/ 0 h 771856"/>
                <a:gd name="connsiteX1" fmla="*/ 150125 w 1439838"/>
                <a:gd name="connsiteY1" fmla="*/ 259307 h 771856"/>
                <a:gd name="connsiteX2" fmla="*/ 348018 w 1439838"/>
                <a:gd name="connsiteY2" fmla="*/ 423720 h 771856"/>
                <a:gd name="connsiteX3" fmla="*/ 696035 w 1439838"/>
                <a:gd name="connsiteY3" fmla="*/ 600501 h 771856"/>
                <a:gd name="connsiteX4" fmla="*/ 1050877 w 1439838"/>
                <a:gd name="connsiteY4" fmla="*/ 716507 h 771856"/>
                <a:gd name="connsiteX5" fmla="*/ 1323833 w 1439838"/>
                <a:gd name="connsiteY5" fmla="*/ 764275 h 771856"/>
                <a:gd name="connsiteX6" fmla="*/ 1439838 w 1439838"/>
                <a:gd name="connsiteY6" fmla="*/ 771098 h 771856"/>
                <a:gd name="connsiteX0" fmla="*/ 0 w 1439838"/>
                <a:gd name="connsiteY0" fmla="*/ 0 h 771856"/>
                <a:gd name="connsiteX1" fmla="*/ 150125 w 1439838"/>
                <a:gd name="connsiteY1" fmla="*/ 259307 h 771856"/>
                <a:gd name="connsiteX2" fmla="*/ 348018 w 1439838"/>
                <a:gd name="connsiteY2" fmla="*/ 423720 h 771856"/>
                <a:gd name="connsiteX3" fmla="*/ 696035 w 1439838"/>
                <a:gd name="connsiteY3" fmla="*/ 600501 h 771856"/>
                <a:gd name="connsiteX4" fmla="*/ 1050877 w 1439838"/>
                <a:gd name="connsiteY4" fmla="*/ 716507 h 771856"/>
                <a:gd name="connsiteX5" fmla="*/ 1323833 w 1439838"/>
                <a:gd name="connsiteY5" fmla="*/ 764275 h 771856"/>
                <a:gd name="connsiteX6" fmla="*/ 1439838 w 1439838"/>
                <a:gd name="connsiteY6" fmla="*/ 771098 h 771856"/>
                <a:gd name="connsiteX0" fmla="*/ 0 w 1439838"/>
                <a:gd name="connsiteY0" fmla="*/ 0 h 771856"/>
                <a:gd name="connsiteX1" fmla="*/ 131075 w 1439838"/>
                <a:gd name="connsiteY1" fmla="*/ 211682 h 771856"/>
                <a:gd name="connsiteX2" fmla="*/ 348018 w 1439838"/>
                <a:gd name="connsiteY2" fmla="*/ 423720 h 771856"/>
                <a:gd name="connsiteX3" fmla="*/ 696035 w 1439838"/>
                <a:gd name="connsiteY3" fmla="*/ 600501 h 771856"/>
                <a:gd name="connsiteX4" fmla="*/ 1050877 w 1439838"/>
                <a:gd name="connsiteY4" fmla="*/ 716507 h 771856"/>
                <a:gd name="connsiteX5" fmla="*/ 1323833 w 1439838"/>
                <a:gd name="connsiteY5" fmla="*/ 764275 h 771856"/>
                <a:gd name="connsiteX6" fmla="*/ 1439838 w 1439838"/>
                <a:gd name="connsiteY6" fmla="*/ 771098 h 77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39838" h="771856">
                  <a:moveTo>
                    <a:pt x="0" y="0"/>
                  </a:moveTo>
                  <a:cubicBezTo>
                    <a:pt x="46061" y="95534"/>
                    <a:pt x="73072" y="141062"/>
                    <a:pt x="131075" y="211682"/>
                  </a:cubicBezTo>
                  <a:cubicBezTo>
                    <a:pt x="189078" y="282302"/>
                    <a:pt x="253858" y="358917"/>
                    <a:pt x="348018" y="423720"/>
                  </a:cubicBezTo>
                  <a:cubicBezTo>
                    <a:pt x="442178" y="488523"/>
                    <a:pt x="578892" y="551703"/>
                    <a:pt x="696035" y="600501"/>
                  </a:cubicBezTo>
                  <a:cubicBezTo>
                    <a:pt x="813178" y="649299"/>
                    <a:pt x="946244" y="689211"/>
                    <a:pt x="1050877" y="716507"/>
                  </a:cubicBezTo>
                  <a:cubicBezTo>
                    <a:pt x="1155510" y="743803"/>
                    <a:pt x="1259006" y="755177"/>
                    <a:pt x="1323833" y="764275"/>
                  </a:cubicBezTo>
                  <a:cubicBezTo>
                    <a:pt x="1388660" y="773373"/>
                    <a:pt x="1414249" y="772235"/>
                    <a:pt x="1439838" y="77109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>
              <a:off x="880281" y="9191767"/>
              <a:ext cx="873456" cy="136478"/>
            </a:xfrm>
            <a:custGeom>
              <a:avLst/>
              <a:gdLst>
                <a:gd name="connsiteX0" fmla="*/ 0 w 873456"/>
                <a:gd name="connsiteY0" fmla="*/ 0 h 136478"/>
                <a:gd name="connsiteX1" fmla="*/ 375313 w 873456"/>
                <a:gd name="connsiteY1" fmla="*/ 34120 h 136478"/>
                <a:gd name="connsiteX2" fmla="*/ 668740 w 873456"/>
                <a:gd name="connsiteY2" fmla="*/ 61415 h 136478"/>
                <a:gd name="connsiteX3" fmla="*/ 791570 w 873456"/>
                <a:gd name="connsiteY3" fmla="*/ 75063 h 136478"/>
                <a:gd name="connsiteX4" fmla="*/ 873456 w 873456"/>
                <a:gd name="connsiteY4" fmla="*/ 136478 h 136478"/>
                <a:gd name="connsiteX0" fmla="*/ 0 w 873456"/>
                <a:gd name="connsiteY0" fmla="*/ 0 h 136478"/>
                <a:gd name="connsiteX1" fmla="*/ 375313 w 873456"/>
                <a:gd name="connsiteY1" fmla="*/ 15070 h 136478"/>
                <a:gd name="connsiteX2" fmla="*/ 668740 w 873456"/>
                <a:gd name="connsiteY2" fmla="*/ 61415 h 136478"/>
                <a:gd name="connsiteX3" fmla="*/ 791570 w 873456"/>
                <a:gd name="connsiteY3" fmla="*/ 75063 h 136478"/>
                <a:gd name="connsiteX4" fmla="*/ 873456 w 873456"/>
                <a:gd name="connsiteY4" fmla="*/ 136478 h 136478"/>
                <a:gd name="connsiteX0" fmla="*/ 0 w 873456"/>
                <a:gd name="connsiteY0" fmla="*/ 0 h 136478"/>
                <a:gd name="connsiteX1" fmla="*/ 375313 w 873456"/>
                <a:gd name="connsiteY1" fmla="*/ 15070 h 136478"/>
                <a:gd name="connsiteX2" fmla="*/ 659215 w 873456"/>
                <a:gd name="connsiteY2" fmla="*/ 56653 h 136478"/>
                <a:gd name="connsiteX3" fmla="*/ 791570 w 873456"/>
                <a:gd name="connsiteY3" fmla="*/ 75063 h 136478"/>
                <a:gd name="connsiteX4" fmla="*/ 873456 w 873456"/>
                <a:gd name="connsiteY4" fmla="*/ 136478 h 136478"/>
                <a:gd name="connsiteX0" fmla="*/ 0 w 873456"/>
                <a:gd name="connsiteY0" fmla="*/ 0 h 136478"/>
                <a:gd name="connsiteX1" fmla="*/ 375313 w 873456"/>
                <a:gd name="connsiteY1" fmla="*/ 15070 h 136478"/>
                <a:gd name="connsiteX2" fmla="*/ 659215 w 873456"/>
                <a:gd name="connsiteY2" fmla="*/ 56653 h 136478"/>
                <a:gd name="connsiteX3" fmla="*/ 791570 w 873456"/>
                <a:gd name="connsiteY3" fmla="*/ 84588 h 136478"/>
                <a:gd name="connsiteX4" fmla="*/ 873456 w 873456"/>
                <a:gd name="connsiteY4" fmla="*/ 136478 h 136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3456" h="136478">
                  <a:moveTo>
                    <a:pt x="0" y="0"/>
                  </a:moveTo>
                  <a:cubicBezTo>
                    <a:pt x="125104" y="5023"/>
                    <a:pt x="265444" y="5628"/>
                    <a:pt x="375313" y="15070"/>
                  </a:cubicBezTo>
                  <a:cubicBezTo>
                    <a:pt x="485182" y="24512"/>
                    <a:pt x="589839" y="45067"/>
                    <a:pt x="659215" y="56653"/>
                  </a:cubicBezTo>
                  <a:cubicBezTo>
                    <a:pt x="728591" y="68239"/>
                    <a:pt x="755863" y="71284"/>
                    <a:pt x="791570" y="84588"/>
                  </a:cubicBezTo>
                  <a:cubicBezTo>
                    <a:pt x="827277" y="97892"/>
                    <a:pt x="849572" y="112026"/>
                    <a:pt x="873456" y="13647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Arc 58"/>
            <p:cNvSpPr/>
            <p:nvPr/>
          </p:nvSpPr>
          <p:spPr>
            <a:xfrm rot="12861031">
              <a:off x="2586579" y="9194299"/>
              <a:ext cx="634244" cy="361327"/>
            </a:xfrm>
            <a:prstGeom prst="arc">
              <a:avLst>
                <a:gd name="adj1" fmla="val 12726008"/>
                <a:gd name="adj2" fmla="val 19655753"/>
              </a:avLst>
            </a:prstGeom>
            <a:ln w="22225">
              <a:solidFill>
                <a:schemeClr val="tx1"/>
              </a:solidFill>
              <a:headEnd type="none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0" name="Object 59"/>
            <p:cNvGraphicFramePr>
              <a:graphicFrameLocks noChangeAspect="1"/>
            </p:cNvGraphicFramePr>
            <p:nvPr>
              <p:extLst/>
            </p:nvPr>
          </p:nvGraphicFramePr>
          <p:xfrm>
            <a:off x="4175135" y="8924844"/>
            <a:ext cx="203200" cy="177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37" name="Equation" r:id="rId13" imgW="203040" imgH="177480" progId="Equation.DSMT4">
                    <p:embed/>
                  </p:oleObj>
                </mc:Choice>
                <mc:Fallback>
                  <p:oleObj name="Equation" r:id="rId13" imgW="203040" imgH="177480" progId="Equation.DSMT4">
                    <p:embed/>
                    <p:pic>
                      <p:nvPicPr>
                        <p:cNvPr id="60" name="Object 59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4175135" y="8924844"/>
                          <a:ext cx="203200" cy="177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Object 60"/>
            <p:cNvGraphicFramePr>
              <a:graphicFrameLocks noChangeAspect="1"/>
            </p:cNvGraphicFramePr>
            <p:nvPr>
              <p:extLst/>
            </p:nvPr>
          </p:nvGraphicFramePr>
          <p:xfrm>
            <a:off x="396245" y="8613951"/>
            <a:ext cx="2286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38" name="Equation" r:id="rId15" imgW="228600" imgH="317160" progId="Equation.DSMT4">
                    <p:embed/>
                  </p:oleObj>
                </mc:Choice>
                <mc:Fallback>
                  <p:oleObj name="Equation" r:id="rId15" imgW="228600" imgH="317160" progId="Equation.DSMT4">
                    <p:embed/>
                    <p:pic>
                      <p:nvPicPr>
                        <p:cNvPr id="61" name="Object 60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396245" y="8613951"/>
                          <a:ext cx="228600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Object 61"/>
            <p:cNvGraphicFramePr>
              <a:graphicFrameLocks noChangeAspect="1"/>
            </p:cNvGraphicFramePr>
            <p:nvPr>
              <p:extLst/>
            </p:nvPr>
          </p:nvGraphicFramePr>
          <p:xfrm>
            <a:off x="1888822" y="8681126"/>
            <a:ext cx="2667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39" name="Equation" r:id="rId17" imgW="266400" imgH="317160" progId="Equation.DSMT4">
                    <p:embed/>
                  </p:oleObj>
                </mc:Choice>
                <mc:Fallback>
                  <p:oleObj name="Equation" r:id="rId17" imgW="266400" imgH="317160" progId="Equation.DSMT4">
                    <p:embed/>
                    <p:pic>
                      <p:nvPicPr>
                        <p:cNvPr id="62" name="Object 61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1888822" y="8681126"/>
                          <a:ext cx="266700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" name="Object 6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25470304"/>
                </p:ext>
              </p:extLst>
            </p:nvPr>
          </p:nvGraphicFramePr>
          <p:xfrm>
            <a:off x="2588706" y="8685318"/>
            <a:ext cx="2540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40" name="Equation" r:id="rId19" imgW="253800" imgH="291960" progId="Equation.DSMT4">
                    <p:embed/>
                  </p:oleObj>
                </mc:Choice>
                <mc:Fallback>
                  <p:oleObj name="Equation" r:id="rId19" imgW="253800" imgH="291960" progId="Equation.DSMT4">
                    <p:embed/>
                    <p:pic>
                      <p:nvPicPr>
                        <p:cNvPr id="63" name="Object 62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2588706" y="8685318"/>
                          <a:ext cx="254000" cy="292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3" name="Rectangle 72"/>
          <p:cNvSpPr/>
          <p:nvPr/>
        </p:nvSpPr>
        <p:spPr>
          <a:xfrm>
            <a:off x="3055325" y="426811"/>
            <a:ext cx="4078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Static ions --- </a:t>
            </a:r>
            <a:r>
              <a:rPr lang="en-US" dirty="0"/>
              <a:t>no </a:t>
            </a:r>
            <a:r>
              <a:rPr lang="en-US" dirty="0" smtClean="0"/>
              <a:t>response to an electron 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594968" y="710597"/>
            <a:ext cx="1903533" cy="1831594"/>
            <a:chOff x="594968" y="710597"/>
            <a:chExt cx="1903533" cy="1831594"/>
          </a:xfrm>
        </p:grpSpPr>
        <p:grpSp>
          <p:nvGrpSpPr>
            <p:cNvPr id="17" name="Group 16"/>
            <p:cNvGrpSpPr/>
            <p:nvPr/>
          </p:nvGrpSpPr>
          <p:grpSpPr>
            <a:xfrm>
              <a:off x="1036108" y="849859"/>
              <a:ext cx="1412660" cy="1692332"/>
              <a:chOff x="944306" y="1165184"/>
              <a:chExt cx="1540856" cy="1927816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1974975" y="2539024"/>
                <a:ext cx="510187" cy="55397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2031669" y="2580949"/>
                    <a:ext cx="387023" cy="420724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1669" y="2580949"/>
                    <a:ext cx="387023" cy="42072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0169" r="-6780" b="-491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4" name="TextBox 23"/>
              <p:cNvSpPr txBox="1"/>
              <p:nvPr/>
            </p:nvSpPr>
            <p:spPr>
              <a:xfrm>
                <a:off x="944306" y="1165184"/>
                <a:ext cx="71" cy="4207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endParaRPr lang="en-US" sz="2400" b="1" dirty="0"/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 flipH="1">
                <a:off x="1632276" y="1539688"/>
                <a:ext cx="299214" cy="31249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headEnd type="none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Arrow Connector 26"/>
              <p:cNvCxnSpPr/>
              <p:nvPr/>
            </p:nvCxnSpPr>
            <p:spPr>
              <a:xfrm>
                <a:off x="997810" y="1560519"/>
                <a:ext cx="299214" cy="31249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Arrow Connector 27"/>
              <p:cNvCxnSpPr/>
              <p:nvPr/>
            </p:nvCxnSpPr>
            <p:spPr>
              <a:xfrm flipH="1" flipV="1">
                <a:off x="1632276" y="2233782"/>
                <a:ext cx="299214" cy="31249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Arrow Connector 28"/>
              <p:cNvCxnSpPr/>
              <p:nvPr/>
            </p:nvCxnSpPr>
            <p:spPr>
              <a:xfrm flipV="1">
                <a:off x="996860" y="2192380"/>
                <a:ext cx="299214" cy="312491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Oval 29"/>
              <p:cNvSpPr/>
              <p:nvPr/>
            </p:nvSpPr>
            <p:spPr>
              <a:xfrm>
                <a:off x="1395746" y="1935407"/>
                <a:ext cx="154282" cy="168868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" name="Group 2"/>
            <p:cNvGrpSpPr/>
            <p:nvPr/>
          </p:nvGrpSpPr>
          <p:grpSpPr>
            <a:xfrm>
              <a:off x="2030761" y="710597"/>
              <a:ext cx="467740" cy="486307"/>
              <a:chOff x="2070563" y="767260"/>
              <a:chExt cx="467740" cy="486307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2070563" y="767260"/>
                <a:ext cx="467740" cy="486307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TextBox 64"/>
                  <p:cNvSpPr txBox="1"/>
                  <p:nvPr/>
                </p:nvSpPr>
                <p:spPr>
                  <a:xfrm>
                    <a:off x="2128957" y="813029"/>
                    <a:ext cx="354823" cy="36933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65" name="TextBox 6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28957" y="813029"/>
                    <a:ext cx="354823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l="-10345" r="-8621" b="-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6" name="Group 65"/>
            <p:cNvGrpSpPr/>
            <p:nvPr/>
          </p:nvGrpSpPr>
          <p:grpSpPr>
            <a:xfrm>
              <a:off x="601668" y="712292"/>
              <a:ext cx="467740" cy="486307"/>
              <a:chOff x="2070563" y="767260"/>
              <a:chExt cx="467740" cy="486307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2070563" y="767260"/>
                <a:ext cx="467740" cy="486307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Box 67"/>
                  <p:cNvSpPr txBox="1"/>
                  <p:nvPr/>
                </p:nvSpPr>
                <p:spPr>
                  <a:xfrm>
                    <a:off x="2128957" y="813029"/>
                    <a:ext cx="354823" cy="36933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68" name="TextBox 6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28957" y="813029"/>
                    <a:ext cx="354823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l="-10345" r="-8621" b="-491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9" name="Group 68"/>
            <p:cNvGrpSpPr/>
            <p:nvPr/>
          </p:nvGrpSpPr>
          <p:grpSpPr>
            <a:xfrm>
              <a:off x="594968" y="2027631"/>
              <a:ext cx="467740" cy="486307"/>
              <a:chOff x="2070563" y="767260"/>
              <a:chExt cx="467740" cy="486307"/>
            </a:xfrm>
          </p:grpSpPr>
          <p:sp>
            <p:nvSpPr>
              <p:cNvPr id="70" name="Oval 69"/>
              <p:cNvSpPr/>
              <p:nvPr/>
            </p:nvSpPr>
            <p:spPr>
              <a:xfrm>
                <a:off x="2070563" y="767260"/>
                <a:ext cx="467740" cy="486307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TextBox 70"/>
                  <p:cNvSpPr txBox="1"/>
                  <p:nvPr/>
                </p:nvSpPr>
                <p:spPr>
                  <a:xfrm>
                    <a:off x="2128957" y="813029"/>
                    <a:ext cx="354823" cy="369332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71" name="TextBox 7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28957" y="813029"/>
                    <a:ext cx="354823" cy="369332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l="-10345" r="-8621" b="-491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74" name="Rectangle 73"/>
            <p:cNvSpPr/>
            <p:nvPr/>
          </p:nvSpPr>
          <p:spPr>
            <a:xfrm>
              <a:off x="1349049" y="1130735"/>
              <a:ext cx="3658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e</a:t>
              </a:r>
              <a:r>
                <a:rPr lang="en-US" sz="2000" baseline="30000" dirty="0" smtClean="0"/>
                <a:t>-</a:t>
              </a:r>
              <a:endParaRPr lang="en-US" sz="2000" baseline="30000" dirty="0"/>
            </a:p>
          </p:txBody>
        </p:sp>
      </p:grpSp>
      <p:sp>
        <p:nvSpPr>
          <p:cNvPr id="32" name="Oval 31"/>
          <p:cNvSpPr/>
          <p:nvPr/>
        </p:nvSpPr>
        <p:spPr>
          <a:xfrm>
            <a:off x="3688031" y="1632556"/>
            <a:ext cx="154282" cy="16886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698122" y="1983121"/>
            <a:ext cx="154282" cy="16886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8" name="Group 87"/>
          <p:cNvGrpSpPr/>
          <p:nvPr/>
        </p:nvGrpSpPr>
        <p:grpSpPr>
          <a:xfrm flipV="1">
            <a:off x="3948527" y="1417682"/>
            <a:ext cx="1847672" cy="386313"/>
            <a:chOff x="7270713" y="2089280"/>
            <a:chExt cx="2650689" cy="350992"/>
          </a:xfrm>
        </p:grpSpPr>
        <p:cxnSp>
          <p:nvCxnSpPr>
            <p:cNvPr id="84" name="Straight Connector 83"/>
            <p:cNvCxnSpPr/>
            <p:nvPr/>
          </p:nvCxnSpPr>
          <p:spPr>
            <a:xfrm>
              <a:off x="7270713" y="2165061"/>
              <a:ext cx="455292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7" name="Picture 86"/>
            <p:cNvPicPr>
              <a:picLocks noChangeAspect="1"/>
            </p:cNvPicPr>
            <p:nvPr/>
          </p:nvPicPr>
          <p:blipFill rotWithShape="1">
            <a:blip r:embed="rId2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7609" t="2420"/>
            <a:stretch/>
          </p:blipFill>
          <p:spPr>
            <a:xfrm>
              <a:off x="7690880" y="2089280"/>
              <a:ext cx="2230522" cy="350992"/>
            </a:xfrm>
            <a:prstGeom prst="rect">
              <a:avLst/>
            </a:prstGeom>
          </p:spPr>
        </p:pic>
      </p:grpSp>
      <p:sp>
        <p:nvSpPr>
          <p:cNvPr id="89" name="Rectangle 88"/>
          <p:cNvSpPr/>
          <p:nvPr/>
        </p:nvSpPr>
        <p:spPr>
          <a:xfrm>
            <a:off x="3617831" y="2270138"/>
            <a:ext cx="2314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“direct repulsive force”</a:t>
            </a:r>
            <a:endParaRPr lang="en-US" i="1" dirty="0"/>
          </a:p>
        </p:txBody>
      </p:sp>
      <p:sp>
        <p:nvSpPr>
          <p:cNvPr id="92" name="Oval 91"/>
          <p:cNvSpPr/>
          <p:nvPr/>
        </p:nvSpPr>
        <p:spPr>
          <a:xfrm flipV="1">
            <a:off x="6938095" y="1472748"/>
            <a:ext cx="151663" cy="16373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3" name="Group 92"/>
          <p:cNvGrpSpPr/>
          <p:nvPr/>
        </p:nvGrpSpPr>
        <p:grpSpPr>
          <a:xfrm>
            <a:off x="7374911" y="1429911"/>
            <a:ext cx="1847672" cy="466936"/>
            <a:chOff x="7270713" y="2089280"/>
            <a:chExt cx="2650689" cy="350992"/>
          </a:xfrm>
        </p:grpSpPr>
        <p:cxnSp>
          <p:nvCxnSpPr>
            <p:cNvPr id="94" name="Straight Connector 93"/>
            <p:cNvCxnSpPr/>
            <p:nvPr/>
          </p:nvCxnSpPr>
          <p:spPr>
            <a:xfrm>
              <a:off x="7270713" y="2165061"/>
              <a:ext cx="455292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5" name="Picture 94"/>
            <p:cNvPicPr>
              <a:picLocks noChangeAspect="1"/>
            </p:cNvPicPr>
            <p:nvPr/>
          </p:nvPicPr>
          <p:blipFill rotWithShape="1">
            <a:blip r:embed="rId24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l="7609" t="2420"/>
            <a:stretch/>
          </p:blipFill>
          <p:spPr>
            <a:xfrm>
              <a:off x="7690880" y="2089280"/>
              <a:ext cx="2230522" cy="350992"/>
            </a:xfrm>
            <a:prstGeom prst="rect">
              <a:avLst/>
            </a:prstGeom>
          </p:spPr>
        </p:pic>
      </p:grpSp>
      <p:sp>
        <p:nvSpPr>
          <p:cNvPr id="97" name="Rectangle 96"/>
          <p:cNvSpPr/>
          <p:nvPr/>
        </p:nvSpPr>
        <p:spPr>
          <a:xfrm>
            <a:off x="7093693" y="2746779"/>
            <a:ext cx="2665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“retarded attractive force”</a:t>
            </a:r>
            <a:endParaRPr lang="en-US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/>
              <p:cNvSpPr/>
              <p:nvPr/>
            </p:nvSpPr>
            <p:spPr>
              <a:xfrm>
                <a:off x="1243604" y="6247705"/>
                <a:ext cx="25805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= resonance frequency</a:t>
                </a:r>
                <a:endParaRPr lang="en-US" dirty="0"/>
              </a:p>
            </p:txBody>
          </p:sp>
        </mc:Choice>
        <mc:Fallback xmlns="">
          <p:sp>
            <p:nvSpPr>
              <p:cNvPr id="98" name="Rectangle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604" y="6247705"/>
                <a:ext cx="2580515" cy="369332"/>
              </a:xfrm>
              <a:prstGeom prst="rect">
                <a:avLst/>
              </a:prstGeom>
              <a:blipFill>
                <a:blip r:embed="rId25"/>
                <a:stretch>
                  <a:fillRect t="-10000" r="-189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/>
              <p:cNvSpPr/>
              <p:nvPr/>
            </p:nvSpPr>
            <p:spPr>
              <a:xfrm>
                <a:off x="8443545" y="3563369"/>
                <a:ext cx="2373086" cy="5507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000" i="1" baseline="-2500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box>
                      <m:r>
                        <a:rPr lang="en-US" sz="2000" i="1">
                          <a:latin typeface="Cambria Math" panose="02040503050406030204" pitchFamily="18" charset="0"/>
                        </a:rPr>
                        <m:t> (1+ </m:t>
                      </m:r>
                      <m:box>
                        <m:box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box>
                            <m:box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sz="2000" i="1" baseline="-25000"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𝜔</m:t>
                                      </m:r>
                                      <m:r>
                                        <a:rPr lang="en-US" sz="2000" i="1" baseline="-2500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box>
                        </m:e>
                      </m:box>
                      <m:r>
                        <a:rPr lang="en-US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9" name="Rectangle 9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3545" y="3563369"/>
                <a:ext cx="2373086" cy="550728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8090426" y="2024098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+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9287184" y="1773667"/>
            <a:ext cx="29883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Effective residual positive charge attracts the electron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58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2" grpId="0"/>
      <p:bldP spid="13" grpId="0"/>
      <p:bldP spid="16" grpId="0"/>
      <p:bldP spid="34" grpId="0" animBg="1"/>
      <p:bldP spid="37" grpId="0" animBg="1"/>
      <p:bldP spid="38" grpId="0" animBg="1"/>
      <p:bldP spid="39" grpId="0" animBg="1"/>
      <p:bldP spid="2" grpId="0"/>
      <p:bldP spid="32" grpId="0" animBg="1"/>
      <p:bldP spid="33" grpId="0" animBg="1"/>
      <p:bldP spid="89" grpId="0"/>
      <p:bldP spid="92" grpId="0" animBg="1"/>
      <p:bldP spid="97" grpId="0"/>
      <p:bldP spid="98" grpId="0"/>
      <p:bldP spid="99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02737" y="338150"/>
                <a:ext cx="58163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000" b="0" i="1" baseline="-25000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~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737" y="338150"/>
                <a:ext cx="581634" cy="307777"/>
              </a:xfrm>
              <a:prstGeom prst="rect">
                <a:avLst/>
              </a:prstGeom>
              <a:blipFill>
                <a:blip r:embed="rId2"/>
                <a:stretch>
                  <a:fillRect l="-6316" r="-4211" b="-25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88729" y="1283167"/>
            <a:ext cx="8969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endParaRPr lang="en-US" dirty="0"/>
          </a:p>
          <a:p>
            <a:r>
              <a:rPr lang="en-US" dirty="0" smtClean="0"/>
              <a:t>		</a:t>
            </a:r>
            <a:endParaRPr lang="en-US" dirty="0"/>
          </a:p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1596" y="4182124"/>
            <a:ext cx="699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BCS model --- expressed in terms of 2</a:t>
            </a:r>
            <a:r>
              <a:rPr lang="en-US" baseline="30000" dirty="0" smtClean="0"/>
              <a:t>nd</a:t>
            </a:r>
            <a:r>
              <a:rPr lang="en-US" dirty="0" smtClean="0"/>
              <a:t> quantization operators:	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676811" y="5597734"/>
                <a:ext cx="3886200" cy="42409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6811" y="5597734"/>
                <a:ext cx="3886200" cy="42409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038320" y="6129452"/>
                <a:ext cx="217117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8320" y="6129452"/>
                <a:ext cx="217117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104321" y="5677651"/>
                <a:ext cx="1212447" cy="3629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i="1" baseline="-2500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i="1" baseline="-2500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𝜎𝜎</m:t>
                      </m:r>
                      <m:r>
                        <a:rPr lang="en-US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4321" y="5677651"/>
                <a:ext cx="1212447" cy="362984"/>
              </a:xfrm>
              <a:prstGeom prst="rect">
                <a:avLst/>
              </a:prstGeom>
              <a:blipFill>
                <a:blip r:embed="rId5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662719" y="6204986"/>
                <a:ext cx="3597652" cy="2937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dirty="0" smtClean="0"/>
                  <a:t>	 Number operator </a:t>
                </a:r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719" y="6204986"/>
                <a:ext cx="3597652" cy="293798"/>
              </a:xfrm>
              <a:prstGeom prst="rect">
                <a:avLst/>
              </a:prstGeom>
              <a:blipFill>
                <a:blip r:embed="rId6"/>
                <a:stretch>
                  <a:fillRect l="-2373" t="-25000" r="-2881" b="-437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93720" y="305697"/>
                <a:ext cx="16979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(2)  What is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?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720" y="305697"/>
                <a:ext cx="1697965" cy="369332"/>
              </a:xfrm>
              <a:prstGeom prst="rect">
                <a:avLst/>
              </a:prstGeom>
              <a:blipFill>
                <a:blip r:embed="rId7"/>
                <a:stretch>
                  <a:fillRect l="-286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8747017" y="354034"/>
            <a:ext cx="477379" cy="45051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765517" y="394623"/>
                <a:ext cx="44037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5517" y="394623"/>
                <a:ext cx="44037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 flipV="1">
            <a:off x="8519532" y="1283167"/>
            <a:ext cx="4460" cy="4605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7761192" y="441712"/>
            <a:ext cx="981637" cy="257938"/>
            <a:chOff x="7908445" y="499549"/>
            <a:chExt cx="1651128" cy="388828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7908445" y="694359"/>
              <a:ext cx="24532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8153772" y="499549"/>
              <a:ext cx="159834" cy="21188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8304686" y="499549"/>
              <a:ext cx="174701" cy="367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635509" y="510722"/>
              <a:ext cx="174701" cy="367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8970792" y="499549"/>
              <a:ext cx="174701" cy="3672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8467494" y="517413"/>
              <a:ext cx="165780" cy="3538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8798317" y="499549"/>
              <a:ext cx="165780" cy="3538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9314246" y="683186"/>
              <a:ext cx="245327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9149952" y="676495"/>
              <a:ext cx="159834" cy="21188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8048699" y="724624"/>
                <a:ext cx="40645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8699" y="724624"/>
                <a:ext cx="40645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8036912" y="484270"/>
                <a:ext cx="39145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6912" y="484270"/>
                <a:ext cx="391454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3114138" y="111989"/>
                <a:ext cx="691343" cy="843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box>
                            <m:box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𝐾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den>
                              </m:f>
                            </m:e>
                          </m:box>
                        </m:e>
                      </m:ra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138" y="111989"/>
                <a:ext cx="691343" cy="84388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4212721" y="371497"/>
            <a:ext cx="3074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vibrational or phonon </a:t>
            </a:r>
            <a:r>
              <a:rPr lang="en-US" dirty="0" err="1" smtClean="0"/>
              <a:t>equency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626227" y="1116368"/>
                <a:ext cx="5031827" cy="6566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 smtClean="0"/>
                  <a:t>Interaction should scale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1/2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  isotope effect</a:t>
                </a:r>
                <a:endParaRPr lang="en-US" dirty="0"/>
              </a:p>
              <a:p>
                <a:pPr algn="ctr"/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27" y="1116368"/>
                <a:ext cx="5031827" cy="656655"/>
              </a:xfrm>
              <a:prstGeom prst="rect">
                <a:avLst/>
              </a:prstGeom>
              <a:blipFill>
                <a:blip r:embed="rId12"/>
                <a:stretch>
                  <a:fillRect l="-848" t="-2778" r="-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ectangle 35"/>
          <p:cNvSpPr/>
          <p:nvPr/>
        </p:nvSpPr>
        <p:spPr>
          <a:xfrm>
            <a:off x="9091021" y="826197"/>
            <a:ext cx="1013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ion mass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593720" y="1568031"/>
                <a:ext cx="946022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dirty="0"/>
                  <a:t>If electron-phonon coupling is strong (bad conductor at room T),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aseline="-250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large ….. good for SC</a:t>
                </a: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720" y="1568031"/>
                <a:ext cx="9460220" cy="369332"/>
              </a:xfrm>
              <a:prstGeom prst="rect">
                <a:avLst/>
              </a:prstGeom>
              <a:blipFill>
                <a:blip r:embed="rId1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85515" y="2128469"/>
                <a:ext cx="1052808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/>
                  <a:t>There are </a:t>
                </a:r>
                <a:r>
                  <a:rPr lang="en-US" dirty="0" smtClean="0"/>
                  <a:t>more accurate forms, but the model is not very sensitive </a:t>
                </a:r>
                <a:r>
                  <a:rPr lang="en-US" dirty="0"/>
                  <a:t>except for getting numerical values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15" y="2128469"/>
                <a:ext cx="10528084" cy="369332"/>
              </a:xfrm>
              <a:prstGeom prst="rect">
                <a:avLst/>
              </a:prstGeom>
              <a:blipFill>
                <a:blip r:embed="rId14"/>
                <a:stretch>
                  <a:fillRect l="-521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/>
          <p:cNvSpPr/>
          <p:nvPr/>
        </p:nvSpPr>
        <p:spPr>
          <a:xfrm>
            <a:off x="2549621" y="2782257"/>
            <a:ext cx="72573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material </a:t>
            </a:r>
            <a:r>
              <a:rPr lang="en-US" dirty="0"/>
              <a:t>parameter </a:t>
            </a:r>
            <a:r>
              <a:rPr lang="en-US" dirty="0" smtClean="0"/>
              <a:t>(e.g.  elastic constants, phonon structure …) </a:t>
            </a:r>
            <a:endParaRPr lang="en-US" dirty="0"/>
          </a:p>
          <a:p>
            <a:r>
              <a:rPr lang="en-US" dirty="0" smtClean="0"/>
              <a:t>finite </a:t>
            </a:r>
            <a:r>
              <a:rPr lang="en-US" dirty="0"/>
              <a:t>ion cores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936024" y="3414713"/>
                <a:ext cx="45256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Biggest changes at low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more attractive !</a:t>
                </a: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024" y="3414713"/>
                <a:ext cx="4525662" cy="369332"/>
              </a:xfrm>
              <a:prstGeom prst="rect">
                <a:avLst/>
              </a:prstGeom>
              <a:blipFill>
                <a:blip r:embed="rId15"/>
                <a:stretch>
                  <a:fillRect l="-121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Rectangle 40"/>
          <p:cNvSpPr/>
          <p:nvPr/>
        </p:nvSpPr>
        <p:spPr>
          <a:xfrm>
            <a:off x="533093" y="2538623"/>
            <a:ext cx="19732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These can include: 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2549621" y="2516855"/>
            <a:ext cx="16217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band structure 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281010" y="4130412"/>
            <a:ext cx="11093233" cy="133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489588" y="5674210"/>
            <a:ext cx="3165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Fermions : anti-communication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975513" y="5042943"/>
                <a:ext cx="173387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dirty="0"/>
                  <a:t> annihilation </a:t>
                </a:r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513" y="5042943"/>
                <a:ext cx="1733873" cy="369332"/>
              </a:xfrm>
              <a:prstGeom prst="rect">
                <a:avLst/>
              </a:prstGeom>
              <a:blipFill>
                <a:blip r:embed="rId16"/>
                <a:stretch>
                  <a:fillRect t="-8197" r="-2465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Group 52"/>
          <p:cNvGrpSpPr/>
          <p:nvPr/>
        </p:nvGrpSpPr>
        <p:grpSpPr>
          <a:xfrm>
            <a:off x="2908820" y="4631350"/>
            <a:ext cx="5888283" cy="380934"/>
            <a:chOff x="2061838" y="4764632"/>
            <a:chExt cx="5888283" cy="380934"/>
          </a:xfrm>
        </p:grpSpPr>
        <p:sp>
          <p:nvSpPr>
            <p:cNvPr id="45" name="Rectangle 44"/>
            <p:cNvSpPr/>
            <p:nvPr/>
          </p:nvSpPr>
          <p:spPr>
            <a:xfrm>
              <a:off x="2061838" y="4767189"/>
              <a:ext cx="46512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creates an electron at momentum (</a:t>
              </a:r>
              <a:r>
                <a:rPr lang="en-US" dirty="0" err="1" smtClean="0"/>
                <a:t>wavevector</a:t>
              </a:r>
              <a:r>
                <a:rPr lang="en-US" dirty="0" smtClean="0"/>
                <a:t>)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Rectangle 47"/>
                <p:cNvSpPr/>
                <p:nvPr/>
              </p:nvSpPr>
              <p:spPr>
                <a:xfrm>
                  <a:off x="6538974" y="4774331"/>
                  <a:ext cx="323864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8" name="Rectangle 4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38974" y="4774331"/>
                  <a:ext cx="323864" cy="36933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Rectangle 49"/>
            <p:cNvSpPr/>
            <p:nvPr/>
          </p:nvSpPr>
          <p:spPr>
            <a:xfrm>
              <a:off x="6757861" y="4764632"/>
              <a:ext cx="10534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and spin 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Rectangle 50"/>
                <p:cNvSpPr/>
                <p:nvPr/>
              </p:nvSpPr>
              <p:spPr>
                <a:xfrm>
                  <a:off x="7572262" y="4776234"/>
                  <a:ext cx="37785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1" name="Rectangle 5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2262" y="4776234"/>
                  <a:ext cx="377859" cy="369332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998805" y="4635388"/>
                <a:ext cx="1389419" cy="3728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dirty="0"/>
                  <a:t> creation </a:t>
                </a:r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805" y="4635388"/>
                <a:ext cx="1389419" cy="372859"/>
              </a:xfrm>
              <a:prstGeom prst="rect">
                <a:avLst/>
              </a:prstGeom>
              <a:blipFill>
                <a:blip r:embed="rId19"/>
                <a:stretch>
                  <a:fillRect t="-6452" r="-2632" b="-24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/>
          <p:cNvGrpSpPr/>
          <p:nvPr/>
        </p:nvGrpSpPr>
        <p:grpSpPr>
          <a:xfrm>
            <a:off x="2908820" y="5031607"/>
            <a:ext cx="6239087" cy="387328"/>
            <a:chOff x="2966807" y="5156500"/>
            <a:chExt cx="6239087" cy="387328"/>
          </a:xfrm>
        </p:grpSpPr>
        <p:sp>
          <p:nvSpPr>
            <p:cNvPr id="55" name="Rectangle 54"/>
            <p:cNvSpPr/>
            <p:nvPr/>
          </p:nvSpPr>
          <p:spPr>
            <a:xfrm>
              <a:off x="2966807" y="5174496"/>
              <a:ext cx="50485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annihilates an electron at momentum (</a:t>
              </a:r>
              <a:r>
                <a:rPr lang="en-US" dirty="0" err="1" smtClean="0"/>
                <a:t>wavevector</a:t>
              </a:r>
              <a:r>
                <a:rPr lang="en-US" dirty="0" smtClean="0"/>
                <a:t>)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Rectangle 55"/>
                <p:cNvSpPr/>
                <p:nvPr/>
              </p:nvSpPr>
              <p:spPr>
                <a:xfrm>
                  <a:off x="7769697" y="5167836"/>
                  <a:ext cx="323864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𝑘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6" name="Rectangle 5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69697" y="5167836"/>
                  <a:ext cx="323864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 56"/>
            <p:cNvSpPr/>
            <p:nvPr/>
          </p:nvSpPr>
          <p:spPr>
            <a:xfrm>
              <a:off x="7970389" y="5158137"/>
              <a:ext cx="10534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and spin 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Rectangle 57"/>
                <p:cNvSpPr/>
                <p:nvPr/>
              </p:nvSpPr>
              <p:spPr>
                <a:xfrm>
                  <a:off x="8828035" y="5156500"/>
                  <a:ext cx="37785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8" name="Rectangle 5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28035" y="5156500"/>
                  <a:ext cx="377859" cy="36933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5195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35" grpId="0"/>
      <p:bldP spid="37" grpId="0"/>
      <p:bldP spid="38" grpId="0"/>
      <p:bldP spid="39" grpId="0"/>
      <p:bldP spid="40" grpId="0"/>
      <p:bldP spid="41" grpId="0"/>
      <p:bldP spid="42" grpId="0"/>
      <p:bldP spid="46" grpId="0"/>
      <p:bldP spid="47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394" y="44919"/>
            <a:ext cx="5789713" cy="68978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0645" y="792822"/>
            <a:ext cx="4283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Solved the problem of superconductivity  --- simplified the model enough to be soluble</a:t>
            </a:r>
          </a:p>
          <a:p>
            <a:pPr algn="ctr"/>
            <a:r>
              <a:rPr lang="en-US" dirty="0" smtClean="0"/>
              <a:t>BUT	</a:t>
            </a:r>
          </a:p>
          <a:p>
            <a:pPr algn="ctr"/>
            <a:r>
              <a:rPr lang="en-US" dirty="0" smtClean="0"/>
              <a:t>kept the essential physics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49276"/>
          <a:stretch/>
        </p:blipFill>
        <p:spPr>
          <a:xfrm>
            <a:off x="1483436" y="4613652"/>
            <a:ext cx="2874438" cy="19367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4265"/>
          <a:stretch/>
        </p:blipFill>
        <p:spPr>
          <a:xfrm>
            <a:off x="1427354" y="2300809"/>
            <a:ext cx="2930519" cy="218992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00273" y="161411"/>
            <a:ext cx="1963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BCS Theory (1957) </a:t>
            </a:r>
          </a:p>
        </p:txBody>
      </p:sp>
    </p:spTree>
    <p:extLst>
      <p:ext uri="{BB962C8B-B14F-4D97-AF65-F5344CB8AC3E}">
        <p14:creationId xmlns:p14="http://schemas.microsoft.com/office/powerpoint/2010/main" val="234243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42430" y="812690"/>
                <a:ext cx="11141129" cy="4103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Assume ground state will consist of paired states (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,−</m:t>
                    </m:r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with singlet spin-pairing --- most general form:</a:t>
                </a:r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430" y="812690"/>
                <a:ext cx="11141129" cy="410305"/>
              </a:xfrm>
              <a:prstGeom prst="rect">
                <a:avLst/>
              </a:prstGeom>
              <a:blipFill>
                <a:blip r:embed="rId3"/>
                <a:stretch>
                  <a:fillRect l="-493" b="-2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3040" y="3154392"/>
                <a:ext cx="3515360" cy="4103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Fill states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,−</m:t>
                    </m:r>
                    <m:acc>
                      <m:accPr>
                        <m:chr m:val="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dirty="0" smtClean="0"/>
                  <a:t> until N electrons. 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40" y="3154392"/>
                <a:ext cx="3515360" cy="410305"/>
              </a:xfrm>
              <a:prstGeom prst="rect">
                <a:avLst/>
              </a:prstGeom>
              <a:blipFill>
                <a:blip r:embed="rId4"/>
                <a:stretch>
                  <a:fillRect l="-1563" b="-22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81860" y="3828807"/>
                <a:ext cx="10798386" cy="6705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Can do that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num>
                          <m:den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box>
                                  <m:box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f>
                                      <m:f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num>
                                      <m:den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e>
                                </m:box>
                              </m:e>
                            </m:d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!(</m:t>
                            </m:r>
                            <m:box>
                              <m:box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boxPr>
                              <m:e>
                                <m:argPr>
                                  <m:argSz m:val="-1"/>
                                </m:argPr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box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box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</m:sSup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22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 smtClean="0"/>
                  <a:t> ways, which is also the number of terms and coefficients 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860" y="3828807"/>
                <a:ext cx="10798386" cy="670568"/>
              </a:xfrm>
              <a:prstGeom prst="rect">
                <a:avLst/>
              </a:prstGeom>
              <a:blipFill>
                <a:blip r:embed="rId5"/>
                <a:stretch>
                  <a:fillRect l="-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526465" y="4682783"/>
            <a:ext cx="9835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*BCS used </a:t>
            </a:r>
            <a:r>
              <a:rPr lang="en-US" dirty="0"/>
              <a:t>a </a:t>
            </a:r>
            <a:r>
              <a:rPr lang="en-US" dirty="0" err="1"/>
              <a:t>Hartree</a:t>
            </a:r>
            <a:r>
              <a:rPr lang="en-US" dirty="0"/>
              <a:t> </a:t>
            </a:r>
            <a:r>
              <a:rPr lang="en-US" dirty="0" smtClean="0"/>
              <a:t>self-consistent </a:t>
            </a:r>
            <a:r>
              <a:rPr lang="en-US" dirty="0"/>
              <a:t>field </a:t>
            </a:r>
            <a:r>
              <a:rPr lang="en-US" dirty="0" smtClean="0"/>
              <a:t>or mean field approximation:</a:t>
            </a:r>
          </a:p>
          <a:p>
            <a:r>
              <a:rPr lang="en-US" dirty="0" smtClean="0"/>
              <a:t>this assumes that each electron-pair state depends on an average over other states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47902" y="5394096"/>
            <a:ext cx="9954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Hartree</a:t>
            </a:r>
            <a:r>
              <a:rPr lang="en-US" dirty="0" smtClean="0"/>
              <a:t> approximation is critical for reducing many-body electron problems to single electron states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66531" y="1841896"/>
                <a:ext cx="4234410" cy="8355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</m:e>
                      </m:d>
                      <m:d>
                        <m:dPr>
                          <m:begChr m:val=""/>
                          <m:endChr m:val="⟩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𝑒𝑟𝑚𝑠</m:t>
                          </m:r>
                        </m:sub>
                        <m:sup/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acc>
                                    <m:accPr>
                                      <m:chr m:val="⃑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</m:acc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e>
                      </m:nary>
                      <m:nary>
                        <m:naryPr>
                          <m:chr m:val="∏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box>
                            <m:box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𝑁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  <m:r>
                            <m:rPr>
                              <m:nor/>
                            </m:rPr>
                            <a:rPr lang="en-US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↑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bSup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↓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begChr m:val="|"/>
                              <m:endChr m:val="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"/>
                                  <m:endChr m:val="⟩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6531" y="1841896"/>
                <a:ext cx="4234410" cy="8355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1064484" y="1566628"/>
            <a:ext cx="1651717" cy="1091361"/>
            <a:chOff x="954087" y="4612450"/>
            <a:chExt cx="1651717" cy="1091361"/>
          </a:xfrm>
        </p:grpSpPr>
        <p:sp>
          <p:nvSpPr>
            <p:cNvPr id="13" name="Rectangle 12"/>
            <p:cNvSpPr/>
            <p:nvPr/>
          </p:nvSpPr>
          <p:spPr>
            <a:xfrm>
              <a:off x="1323975" y="4948238"/>
              <a:ext cx="390525" cy="661987"/>
            </a:xfrm>
            <a:prstGeom prst="rect">
              <a:avLst/>
            </a:prstGeom>
            <a:pattFill prst="ltHorz">
              <a:fgClr>
                <a:schemeClr val="tx1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4" name="Object 13"/>
            <p:cNvGraphicFramePr>
              <a:graphicFrameLocks noChangeAspect="1"/>
            </p:cNvGraphicFramePr>
            <p:nvPr>
              <p:extLst/>
            </p:nvPr>
          </p:nvGraphicFramePr>
          <p:xfrm>
            <a:off x="991471" y="4888981"/>
            <a:ext cx="27940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2" name="Equation" r:id="rId7" imgW="279360" imgH="215640" progId="Equation.DSMT4">
                    <p:embed/>
                  </p:oleObj>
                </mc:Choice>
                <mc:Fallback>
                  <p:oleObj name="Equation" r:id="rId7" imgW="279360" imgH="215640" progId="Equation.DSMT4">
                    <p:embed/>
                    <p:pic>
                      <p:nvPicPr>
                        <p:cNvPr id="14" name="Object 13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991471" y="4888981"/>
                          <a:ext cx="279400" cy="2159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5" name="Object 14"/>
            <p:cNvGraphicFramePr>
              <a:graphicFrameLocks noChangeAspect="1"/>
            </p:cNvGraphicFramePr>
            <p:nvPr>
              <p:extLst/>
            </p:nvPr>
          </p:nvGraphicFramePr>
          <p:xfrm>
            <a:off x="1170518" y="4612450"/>
            <a:ext cx="12065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3" name="Equation" r:id="rId9" imgW="1206360" imgH="228600" progId="Equation.DSMT4">
                    <p:embed/>
                  </p:oleObj>
                </mc:Choice>
                <mc:Fallback>
                  <p:oleObj name="Equation" r:id="rId9" imgW="1206360" imgH="228600" progId="Equation.DSMT4">
                    <p:embed/>
                    <p:pic>
                      <p:nvPicPr>
                        <p:cNvPr id="15" name="Object 14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1170518" y="4612450"/>
                          <a:ext cx="12065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>
              <p:extLst/>
            </p:nvPr>
          </p:nvGraphicFramePr>
          <p:xfrm>
            <a:off x="1767604" y="4836562"/>
            <a:ext cx="8382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4" name="Equation" r:id="rId11" imgW="838080" imgH="291960" progId="Equation.DSMT4">
                    <p:embed/>
                  </p:oleObj>
                </mc:Choice>
                <mc:Fallback>
                  <p:oleObj name="Equation" r:id="rId11" imgW="838080" imgH="291960" progId="Equation.DSMT4">
                    <p:embed/>
                    <p:pic>
                      <p:nvPicPr>
                        <p:cNvPr id="16" name="Object 15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1767604" y="4836562"/>
                          <a:ext cx="838200" cy="292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/>
            </p:nvPr>
          </p:nvGraphicFramePr>
          <p:xfrm>
            <a:off x="954087" y="5475211"/>
            <a:ext cx="11303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25" name="Equation" r:id="rId13" imgW="1130040" imgH="228600" progId="Equation.DSMT4">
                    <p:embed/>
                  </p:oleObj>
                </mc:Choice>
                <mc:Fallback>
                  <p:oleObj name="Equation" r:id="rId13" imgW="1130040" imgH="228600" progId="Equation.DSMT4">
                    <p:embed/>
                    <p:pic>
                      <p:nvPicPr>
                        <p:cNvPr id="17" name="Object 16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954087" y="5475211"/>
                          <a:ext cx="11303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" name="Rectangle 3"/>
          <p:cNvSpPr/>
          <p:nvPr/>
        </p:nvSpPr>
        <p:spPr>
          <a:xfrm>
            <a:off x="380736" y="293201"/>
            <a:ext cx="1188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BCS model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147902" y="5834547"/>
            <a:ext cx="105787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Consequence – electron-pair state occupancy depends on averaged quantities, which relaxes the constraints on the number and occupancy of all states filled at any instant (“grand canonical ensemble”)</a:t>
            </a:r>
          </a:p>
        </p:txBody>
      </p:sp>
    </p:spTree>
    <p:extLst>
      <p:ext uri="{BB962C8B-B14F-4D97-AF65-F5344CB8AC3E}">
        <p14:creationId xmlns:p14="http://schemas.microsoft.com/office/powerpoint/2010/main" val="397760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87690" y="2534601"/>
                <a:ext cx="46386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</a:t>
                </a:r>
                <a:r>
                  <a:rPr lang="en-US" dirty="0" smtClean="0"/>
                  <a:t>re complex (same relative phase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90" y="2534601"/>
                <a:ext cx="4638642" cy="276999"/>
              </a:xfrm>
              <a:prstGeom prst="rect">
                <a:avLst/>
              </a:prstGeom>
              <a:blipFill>
                <a:blip r:embed="rId3"/>
                <a:stretch>
                  <a:fillRect l="-1314" t="-28889" r="-1445" b="-5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333065" y="2488320"/>
            <a:ext cx="1330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important</a:t>
            </a:r>
            <a:endParaRPr lang="en-US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26357" y="2968931"/>
                <a:ext cx="346293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   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begChr m:val="|"/>
                              <m:endChr m:val="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Ψ</m:t>
                              </m:r>
                              <m:r>
                                <a:rPr lang="en-US" b="0" i="1" baseline="-2500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357" y="2968931"/>
                <a:ext cx="3462935" cy="276999"/>
              </a:xfrm>
              <a:prstGeom prst="rect">
                <a:avLst/>
              </a:prstGeom>
              <a:blipFill>
                <a:blip r:embed="rId4"/>
                <a:stretch>
                  <a:fillRect t="-177778" b="-26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27428" y="3863916"/>
                <a:ext cx="5798667" cy="31963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b="0" i="1" baseline="-2500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=  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probability that the pair state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,−</m:t>
                    </m:r>
                    <m:acc>
                      <m:accPr>
                        <m:chr m:val="⃗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dirty="0"/>
                  <a:t>)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en-US" dirty="0" smtClean="0"/>
                  <a:t>mpty 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28" y="3863916"/>
                <a:ext cx="5798667" cy="319639"/>
              </a:xfrm>
              <a:prstGeom prst="rect">
                <a:avLst/>
              </a:prstGeom>
              <a:blipFill>
                <a:blip r:embed="rId5"/>
                <a:stretch>
                  <a:fillRect t="-11538" b="-44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08854" y="5683385"/>
                <a:ext cx="6705600" cy="3823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(M)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↑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↓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e>
                    </m:nary>
                    <m:d>
                      <m:dPr>
                        <m:begChr m:val="|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       M pairs 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854" y="5683385"/>
                <a:ext cx="6705600" cy="382349"/>
              </a:xfrm>
              <a:prstGeom prst="rect">
                <a:avLst/>
              </a:prstGeom>
              <a:blipFill>
                <a:blip r:embed="rId6"/>
                <a:stretch>
                  <a:fillRect l="-818" t="-112698" b="-17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557364" y="6388094"/>
            <a:ext cx="2794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Filled band (all states) </a:t>
            </a:r>
            <a:endParaRPr lang="en-US" dirty="0"/>
          </a:p>
        </p:txBody>
      </p:sp>
      <p:sp>
        <p:nvSpPr>
          <p:cNvPr id="10" name="Left Brace 9"/>
          <p:cNvSpPr/>
          <p:nvPr/>
        </p:nvSpPr>
        <p:spPr>
          <a:xfrm rot="16200000">
            <a:off x="5378788" y="5563135"/>
            <a:ext cx="297800" cy="1478342"/>
          </a:xfrm>
          <a:prstGeom prst="leftBrace">
            <a:avLst>
              <a:gd name="adj1" fmla="val 36845"/>
              <a:gd name="adj2" fmla="val 4999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255668"/>
              </p:ext>
            </p:extLst>
          </p:nvPr>
        </p:nvGraphicFramePr>
        <p:xfrm>
          <a:off x="729774" y="661040"/>
          <a:ext cx="3089779" cy="606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4" name="Equation" r:id="rId7" imgW="2781000" imgH="545760" progId="Equation.DSMT4">
                  <p:embed/>
                </p:oleObj>
              </mc:Choice>
              <mc:Fallback>
                <p:oleObj name="Equation" r:id="rId7" imgW="2781000" imgH="54576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29774" y="661040"/>
                        <a:ext cx="3089779" cy="6066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412744" y="91978"/>
            <a:ext cx="1861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BCS wavefunction</a:t>
            </a:r>
            <a:endParaRPr 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35970" y="1231420"/>
                <a:ext cx="6129867" cy="5630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BCS notation:             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h𝑘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box>
                          <m:box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box>
                          <m:box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dirty="0" smtClean="0"/>
                  <a:t>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b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970" y="1231420"/>
                <a:ext cx="6129867" cy="563039"/>
              </a:xfrm>
              <a:prstGeom prst="rect">
                <a:avLst/>
              </a:prstGeom>
              <a:blipFill>
                <a:blip r:embed="rId9"/>
                <a:stretch>
                  <a:fillRect l="-896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664025"/>
              </p:ext>
            </p:extLst>
          </p:nvPr>
        </p:nvGraphicFramePr>
        <p:xfrm>
          <a:off x="412744" y="4580360"/>
          <a:ext cx="1896015" cy="671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5" name="Equation" r:id="rId10" imgW="1218960" imgH="431640" progId="Equation.DSMT4">
                  <p:embed/>
                </p:oleObj>
              </mc:Choice>
              <mc:Fallback>
                <p:oleObj name="Equation" r:id="rId10" imgW="1218960" imgH="43164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12744" y="4580360"/>
                        <a:ext cx="1896015" cy="6715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2663924" y="4739831"/>
            <a:ext cx="5238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consists </a:t>
            </a:r>
            <a:r>
              <a:rPr lang="en-US" dirty="0"/>
              <a:t>of terms with different numbers of electrons: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608854" y="5189819"/>
                <a:ext cx="48002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(0)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  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baseline="-250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begChr m:val="|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⟩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                       0 pairs </a:t>
                </a: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854" y="5189819"/>
                <a:ext cx="4800288" cy="369332"/>
              </a:xfrm>
              <a:prstGeom prst="rect">
                <a:avLst/>
              </a:prstGeom>
              <a:blipFill>
                <a:blip r:embed="rId12"/>
                <a:stretch>
                  <a:fillRect l="-1144" t="-119672" b="-183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4306872" y="676805"/>
            <a:ext cx="60943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Generate BCS ground state by adding pairs to the vacuum state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7488422" y="1651413"/>
            <a:ext cx="3693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Bogoluibov</a:t>
            </a:r>
            <a:r>
              <a:rPr lang="en-US" dirty="0"/>
              <a:t> notation </a:t>
            </a:r>
            <a:r>
              <a:rPr lang="en-US" dirty="0" smtClean="0"/>
              <a:t>is generally used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663924" y="1836079"/>
                <a:ext cx="8213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i="1" baseline="-2500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3924" y="1836079"/>
                <a:ext cx="821379" cy="3693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4035000" y="1846870"/>
                <a:ext cx="45429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i="1" baseline="-25000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000" y="1846870"/>
                <a:ext cx="454292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8811532"/>
              </p:ext>
            </p:extLst>
          </p:nvPr>
        </p:nvGraphicFramePr>
        <p:xfrm>
          <a:off x="4764702" y="1872781"/>
          <a:ext cx="635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6" name="Equation" r:id="rId15" imgW="634680" imgH="355320" progId="Equation.DSMT4">
                  <p:embed/>
                </p:oleObj>
              </mc:Choice>
              <mc:Fallback>
                <p:oleObj name="Equation" r:id="rId15" imgW="63468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764702" y="1872781"/>
                        <a:ext cx="6350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9035053"/>
              </p:ext>
            </p:extLst>
          </p:nvPr>
        </p:nvGraphicFramePr>
        <p:xfrm>
          <a:off x="5681045" y="1892803"/>
          <a:ext cx="635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7" name="Equation" r:id="rId17" imgW="634680" imgH="355320" progId="Equation.DSMT4">
                  <p:embed/>
                </p:oleObj>
              </mc:Choice>
              <mc:Fallback>
                <p:oleObj name="Equation" r:id="rId17" imgW="63468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681045" y="1892803"/>
                        <a:ext cx="6350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389153" y="3314665"/>
                <a:ext cx="5847755" cy="4119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i="1" baseline="-2500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=     </m:t>
                    </m:r>
                  </m:oMath>
                </a14:m>
                <a:r>
                  <a:rPr lang="en-US" dirty="0" smtClean="0"/>
                  <a:t>probability </a:t>
                </a:r>
                <a:r>
                  <a:rPr lang="en-US" dirty="0"/>
                  <a:t>that </a:t>
                </a:r>
                <a:r>
                  <a:rPr lang="en-US" dirty="0" smtClean="0"/>
                  <a:t>the pair </a:t>
                </a:r>
                <a:r>
                  <a:rPr lang="en-US" dirty="0"/>
                  <a:t>state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,−</m:t>
                    </m:r>
                    <m:acc>
                      <m:accPr>
                        <m:chr m:val="⃗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</m:oMath>
                </a14:m>
                <a:r>
                  <a:rPr lang="en-US" dirty="0" smtClean="0"/>
                  <a:t>) is </a:t>
                </a:r>
                <a:r>
                  <a:rPr lang="en-US" dirty="0"/>
                  <a:t>occupied</a:t>
                </a: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153" y="3314665"/>
                <a:ext cx="5847755" cy="411972"/>
              </a:xfrm>
              <a:prstGeom prst="rect">
                <a:avLst/>
              </a:prstGeom>
              <a:blipFill>
                <a:blip r:embed="rId19"/>
                <a:stretch>
                  <a:fillRect r="-104" b="-23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4767265" y="5932128"/>
                <a:ext cx="432554" cy="2769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n-US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en-US" sz="1200" i="1" dirty="0"/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265" y="5932128"/>
                <a:ext cx="432554" cy="276999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458457" y="1878409"/>
            <a:ext cx="22032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Bogoluibov</a:t>
            </a:r>
            <a:r>
              <a:rPr lang="en-US" dirty="0" smtClean="0"/>
              <a:t> notation</a:t>
            </a:r>
            <a:r>
              <a:rPr lang="en-US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77979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 animBg="1"/>
      <p:bldP spid="16" grpId="0"/>
      <p:bldP spid="20" grpId="0"/>
      <p:bldP spid="21" grpId="0"/>
      <p:bldP spid="14" grpId="0"/>
      <p:bldP spid="17" grpId="0"/>
      <p:bldP spid="23" grpId="0"/>
      <p:bldP spid="28" grpId="0"/>
      <p:bldP spid="30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1915" y="96020"/>
                <a:ext cx="55476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dirty="0" smtClean="0"/>
                  <a:t>Intermediate size states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en-US" dirty="0" smtClean="0"/>
                  <a:t>look like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d>
                          <m:dPr>
                            <m:begChr m:val="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r>
                  <a:rPr lang="en-US" dirty="0" smtClean="0"/>
                  <a:t>  states above 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15" y="96020"/>
                <a:ext cx="5547673" cy="276999"/>
              </a:xfrm>
              <a:prstGeom prst="rect">
                <a:avLst/>
              </a:prstGeom>
              <a:blipFill>
                <a:blip r:embed="rId3"/>
                <a:stretch>
                  <a:fillRect l="-2637" t="-180000" b="-26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45496" y="2729078"/>
            <a:ext cx="76097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dirty="0" smtClean="0"/>
              <a:t>(mean)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207799" y="5321030"/>
                <a:ext cx="3777701" cy="4218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𝑟𝑚𝑠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p>
                          <m:box>
                            <m:box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box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̅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  <m:sup>
                          <m:box>
                            <m:box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</m:box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~ 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7799" y="5321030"/>
                <a:ext cx="3777701" cy="42184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Left Brace 14"/>
          <p:cNvSpPr/>
          <p:nvPr/>
        </p:nvSpPr>
        <p:spPr>
          <a:xfrm rot="16200000">
            <a:off x="2928171" y="851438"/>
            <a:ext cx="271094" cy="1909905"/>
          </a:xfrm>
          <a:prstGeom prst="leftBrace">
            <a:avLst>
              <a:gd name="adj1" fmla="val 15252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669526" y="2055007"/>
            <a:ext cx="1012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A(k’s)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700833" y="282965"/>
                <a:ext cx="4941235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dirty="0" smtClean="0"/>
                  <a:t>Strange wavefunction since N is variable but these creates no problems because :</a:t>
                </a:r>
              </a:p>
              <a:p>
                <a:pPr marL="342900" indent="-342900">
                  <a:spcAft>
                    <a:spcPts val="600"/>
                  </a:spcAft>
                  <a:buAutoNum type="arabicParenBoth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dirty="0" smtClean="0"/>
                  <a:t> large so fluctuations in N are small</a:t>
                </a:r>
              </a:p>
              <a:p>
                <a:pPr marL="342900" indent="-342900">
                  <a:spcAft>
                    <a:spcPts val="600"/>
                  </a:spcAft>
                  <a:buFontTx/>
                  <a:buAutoNum type="arabicParenBoth"/>
                </a:pPr>
                <a:r>
                  <a:rPr lang="en-US" dirty="0" smtClean="0"/>
                  <a:t> Can project out a state </a:t>
                </a:r>
                <a:r>
                  <a:rPr lang="en-US" dirty="0"/>
                  <a:t>(with N) </a:t>
                </a:r>
                <a:r>
                  <a:rPr lang="en-US" dirty="0" smtClean="0"/>
                  <a:t>if needed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0833" y="282965"/>
                <a:ext cx="4941235" cy="1354217"/>
              </a:xfrm>
              <a:prstGeom prst="rect">
                <a:avLst/>
              </a:prstGeom>
              <a:blipFill>
                <a:blip r:embed="rId5"/>
                <a:stretch>
                  <a:fillRect l="-986" t="-2242" r="-123" b="-5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Group 26"/>
          <p:cNvGrpSpPr/>
          <p:nvPr/>
        </p:nvGrpSpPr>
        <p:grpSpPr>
          <a:xfrm>
            <a:off x="574385" y="4596130"/>
            <a:ext cx="3999648" cy="1429224"/>
            <a:chOff x="4634080" y="5807115"/>
            <a:chExt cx="2519191" cy="844507"/>
          </a:xfrm>
        </p:grpSpPr>
        <p:cxnSp>
          <p:nvCxnSpPr>
            <p:cNvPr id="28" name="Straight Arrow Connector 27"/>
            <p:cNvCxnSpPr/>
            <p:nvPr/>
          </p:nvCxnSpPr>
          <p:spPr>
            <a:xfrm flipV="1">
              <a:off x="5689600" y="5807115"/>
              <a:ext cx="0" cy="841872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4634080" y="5998136"/>
              <a:ext cx="2095500" cy="650851"/>
            </a:xfrm>
            <a:custGeom>
              <a:avLst/>
              <a:gdLst>
                <a:gd name="connsiteX0" fmla="*/ 0 w 2095500"/>
                <a:gd name="connsiteY0" fmla="*/ 0 h 650851"/>
                <a:gd name="connsiteX1" fmla="*/ 238125 w 2095500"/>
                <a:gd name="connsiteY1" fmla="*/ 9525 h 650851"/>
                <a:gd name="connsiteX2" fmla="*/ 481012 w 2095500"/>
                <a:gd name="connsiteY2" fmla="*/ 38100 h 650851"/>
                <a:gd name="connsiteX3" fmla="*/ 862012 w 2095500"/>
                <a:gd name="connsiteY3" fmla="*/ 228600 h 650851"/>
                <a:gd name="connsiteX4" fmla="*/ 1038225 w 2095500"/>
                <a:gd name="connsiteY4" fmla="*/ 328613 h 650851"/>
                <a:gd name="connsiteX5" fmla="*/ 1428750 w 2095500"/>
                <a:gd name="connsiteY5" fmla="*/ 523875 h 650851"/>
                <a:gd name="connsiteX6" fmla="*/ 1743075 w 2095500"/>
                <a:gd name="connsiteY6" fmla="*/ 638175 h 650851"/>
                <a:gd name="connsiteX7" fmla="*/ 2095500 w 2095500"/>
                <a:gd name="connsiteY7" fmla="*/ 642938 h 650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500" h="650851">
                  <a:moveTo>
                    <a:pt x="0" y="0"/>
                  </a:moveTo>
                  <a:cubicBezTo>
                    <a:pt x="78978" y="1587"/>
                    <a:pt x="157956" y="3175"/>
                    <a:pt x="238125" y="9525"/>
                  </a:cubicBezTo>
                  <a:cubicBezTo>
                    <a:pt x="318294" y="15875"/>
                    <a:pt x="377031" y="1588"/>
                    <a:pt x="481012" y="38100"/>
                  </a:cubicBezTo>
                  <a:cubicBezTo>
                    <a:pt x="584993" y="74612"/>
                    <a:pt x="769143" y="180181"/>
                    <a:pt x="862012" y="228600"/>
                  </a:cubicBezTo>
                  <a:cubicBezTo>
                    <a:pt x="954881" y="277019"/>
                    <a:pt x="943769" y="279401"/>
                    <a:pt x="1038225" y="328613"/>
                  </a:cubicBezTo>
                  <a:cubicBezTo>
                    <a:pt x="1132681" y="377826"/>
                    <a:pt x="1311275" y="472281"/>
                    <a:pt x="1428750" y="523875"/>
                  </a:cubicBezTo>
                  <a:cubicBezTo>
                    <a:pt x="1546225" y="575469"/>
                    <a:pt x="1631950" y="618331"/>
                    <a:pt x="1743075" y="638175"/>
                  </a:cubicBezTo>
                  <a:cubicBezTo>
                    <a:pt x="1854200" y="658019"/>
                    <a:pt x="1974850" y="650478"/>
                    <a:pt x="2095500" y="642938"/>
                  </a:cubicBezTo>
                </a:path>
              </a:pathLst>
            </a:custGeom>
            <a:noFill/>
            <a:ln w="19050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>
              <a:off x="4691059" y="6651622"/>
              <a:ext cx="2462212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8586792"/>
              </p:ext>
            </p:extLst>
          </p:nvPr>
        </p:nvGraphicFramePr>
        <p:xfrm>
          <a:off x="694976" y="4469031"/>
          <a:ext cx="248522" cy="358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4" name="Equation" r:id="rId6" imgW="228600" imgH="330120" progId="Equation.DSMT4">
                  <p:embed/>
                </p:oleObj>
              </mc:Choice>
              <mc:Fallback>
                <p:oleObj name="Equation" r:id="rId6" imgW="228600" imgH="330120" progId="Equation.DSMT4">
                  <p:embed/>
                  <p:pic>
                    <p:nvPicPr>
                      <p:cNvPr id="33" name="Object 3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4976" y="4469031"/>
                        <a:ext cx="248522" cy="3589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8840100"/>
              </p:ext>
            </p:extLst>
          </p:nvPr>
        </p:nvGraphicFramePr>
        <p:xfrm>
          <a:off x="4708108" y="5820301"/>
          <a:ext cx="292432" cy="400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5" name="Equation" r:id="rId8" imgW="241200" imgH="330120" progId="Equation.DSMT4">
                  <p:embed/>
                </p:oleObj>
              </mc:Choice>
              <mc:Fallback>
                <p:oleObj name="Equation" r:id="rId8" imgW="241200" imgH="330120" progId="Equation.DSMT4">
                  <p:embed/>
                  <p:pic>
                    <p:nvPicPr>
                      <p:cNvPr id="34" name="Object 33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708108" y="5820301"/>
                        <a:ext cx="292432" cy="4001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226613"/>
              </p:ext>
            </p:extLst>
          </p:nvPr>
        </p:nvGraphicFramePr>
        <p:xfrm>
          <a:off x="2177756" y="6113467"/>
          <a:ext cx="162114" cy="243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6" name="Equation" r:id="rId10" imgW="152280" imgH="228600" progId="Equation.DSMT4">
                  <p:embed/>
                </p:oleObj>
              </mc:Choice>
              <mc:Fallback>
                <p:oleObj name="Equation" r:id="rId10" imgW="152280" imgH="228600" progId="Equation.DSMT4">
                  <p:embed/>
                  <p:pic>
                    <p:nvPicPr>
                      <p:cNvPr id="36" name="Object 35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177756" y="6113467"/>
                        <a:ext cx="162114" cy="2431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6367947"/>
              </p:ext>
            </p:extLst>
          </p:nvPr>
        </p:nvGraphicFramePr>
        <p:xfrm>
          <a:off x="2761895" y="7216049"/>
          <a:ext cx="248812" cy="4019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7" name="Equation" r:id="rId12" imgW="164880" imgH="266400" progId="Equation.DSMT4">
                  <p:embed/>
                </p:oleObj>
              </mc:Choice>
              <mc:Fallback>
                <p:oleObj name="Equation" r:id="rId12" imgW="164880" imgH="266400" progId="Equation.DSMT4">
                  <p:embed/>
                  <p:pic>
                    <p:nvPicPr>
                      <p:cNvPr id="37" name="Object 36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761895" y="7216049"/>
                        <a:ext cx="248812" cy="4019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/>
          <p:cNvGrpSpPr/>
          <p:nvPr/>
        </p:nvGrpSpPr>
        <p:grpSpPr>
          <a:xfrm>
            <a:off x="5858964" y="4596130"/>
            <a:ext cx="3773139" cy="1972891"/>
            <a:chOff x="336831" y="7977793"/>
            <a:chExt cx="3773139" cy="1972891"/>
          </a:xfrm>
        </p:grpSpPr>
        <p:sp>
          <p:nvSpPr>
            <p:cNvPr id="39" name="Freeform 38"/>
            <p:cNvSpPr/>
            <p:nvPr/>
          </p:nvSpPr>
          <p:spPr>
            <a:xfrm>
              <a:off x="1031421" y="8563806"/>
              <a:ext cx="1834243" cy="1048506"/>
            </a:xfrm>
            <a:custGeom>
              <a:avLst/>
              <a:gdLst>
                <a:gd name="connsiteX0" fmla="*/ 0 w 1834243"/>
                <a:gd name="connsiteY0" fmla="*/ 1048786 h 1051734"/>
                <a:gd name="connsiteX1" fmla="*/ 225879 w 1834243"/>
                <a:gd name="connsiteY1" fmla="*/ 1029736 h 1051734"/>
                <a:gd name="connsiteX2" fmla="*/ 508908 w 1834243"/>
                <a:gd name="connsiteY2" fmla="*/ 885501 h 1051734"/>
                <a:gd name="connsiteX3" fmla="*/ 713015 w 1834243"/>
                <a:gd name="connsiteY3" fmla="*/ 635129 h 1051734"/>
                <a:gd name="connsiteX4" fmla="*/ 759279 w 1834243"/>
                <a:gd name="connsiteY4" fmla="*/ 360265 h 1051734"/>
                <a:gd name="connsiteX5" fmla="*/ 824593 w 1834243"/>
                <a:gd name="connsiteY5" fmla="*/ 58186 h 1051734"/>
                <a:gd name="connsiteX6" fmla="*/ 941615 w 1834243"/>
                <a:gd name="connsiteY6" fmla="*/ 1036 h 1051734"/>
                <a:gd name="connsiteX7" fmla="*/ 1012372 w 1834243"/>
                <a:gd name="connsiteY7" fmla="*/ 77236 h 1051734"/>
                <a:gd name="connsiteX8" fmla="*/ 1061358 w 1834243"/>
                <a:gd name="connsiteY8" fmla="*/ 392922 h 1051734"/>
                <a:gd name="connsiteX9" fmla="*/ 1140279 w 1834243"/>
                <a:gd name="connsiteY9" fmla="*/ 689558 h 1051734"/>
                <a:gd name="connsiteX10" fmla="*/ 1287236 w 1834243"/>
                <a:gd name="connsiteY10" fmla="*/ 866451 h 1051734"/>
                <a:gd name="connsiteX11" fmla="*/ 1564822 w 1834243"/>
                <a:gd name="connsiteY11" fmla="*/ 1005243 h 1051734"/>
                <a:gd name="connsiteX12" fmla="*/ 1834243 w 1834243"/>
                <a:gd name="connsiteY12" fmla="*/ 1048786 h 1051734"/>
                <a:gd name="connsiteX0" fmla="*/ 0 w 1834243"/>
                <a:gd name="connsiteY0" fmla="*/ 1051331 h 1054279"/>
                <a:gd name="connsiteX1" fmla="*/ 225879 w 1834243"/>
                <a:gd name="connsiteY1" fmla="*/ 1032281 h 1054279"/>
                <a:gd name="connsiteX2" fmla="*/ 508908 w 1834243"/>
                <a:gd name="connsiteY2" fmla="*/ 888046 h 1054279"/>
                <a:gd name="connsiteX3" fmla="*/ 713015 w 1834243"/>
                <a:gd name="connsiteY3" fmla="*/ 637674 h 1054279"/>
                <a:gd name="connsiteX4" fmla="*/ 759279 w 1834243"/>
                <a:gd name="connsiteY4" fmla="*/ 362810 h 1054279"/>
                <a:gd name="connsiteX5" fmla="*/ 824593 w 1834243"/>
                <a:gd name="connsiteY5" fmla="*/ 60731 h 1054279"/>
                <a:gd name="connsiteX6" fmla="*/ 917122 w 1834243"/>
                <a:gd name="connsiteY6" fmla="*/ 859 h 1054279"/>
                <a:gd name="connsiteX7" fmla="*/ 1012372 w 1834243"/>
                <a:gd name="connsiteY7" fmla="*/ 79781 h 1054279"/>
                <a:gd name="connsiteX8" fmla="*/ 1061358 w 1834243"/>
                <a:gd name="connsiteY8" fmla="*/ 395467 h 1054279"/>
                <a:gd name="connsiteX9" fmla="*/ 1140279 w 1834243"/>
                <a:gd name="connsiteY9" fmla="*/ 692103 h 1054279"/>
                <a:gd name="connsiteX10" fmla="*/ 1287236 w 1834243"/>
                <a:gd name="connsiteY10" fmla="*/ 868996 h 1054279"/>
                <a:gd name="connsiteX11" fmla="*/ 1564822 w 1834243"/>
                <a:gd name="connsiteY11" fmla="*/ 1007788 h 1054279"/>
                <a:gd name="connsiteX12" fmla="*/ 1834243 w 1834243"/>
                <a:gd name="connsiteY12" fmla="*/ 1051331 h 1054279"/>
                <a:gd name="connsiteX0" fmla="*/ 0 w 1834243"/>
                <a:gd name="connsiteY0" fmla="*/ 1046295 h 1049243"/>
                <a:gd name="connsiteX1" fmla="*/ 225879 w 1834243"/>
                <a:gd name="connsiteY1" fmla="*/ 1027245 h 1049243"/>
                <a:gd name="connsiteX2" fmla="*/ 508908 w 1834243"/>
                <a:gd name="connsiteY2" fmla="*/ 883010 h 1049243"/>
                <a:gd name="connsiteX3" fmla="*/ 713015 w 1834243"/>
                <a:gd name="connsiteY3" fmla="*/ 632638 h 1049243"/>
                <a:gd name="connsiteX4" fmla="*/ 759279 w 1834243"/>
                <a:gd name="connsiteY4" fmla="*/ 357774 h 1049243"/>
                <a:gd name="connsiteX5" fmla="*/ 824593 w 1834243"/>
                <a:gd name="connsiteY5" fmla="*/ 55695 h 1049243"/>
                <a:gd name="connsiteX6" fmla="*/ 922565 w 1834243"/>
                <a:gd name="connsiteY6" fmla="*/ 1266 h 1049243"/>
                <a:gd name="connsiteX7" fmla="*/ 1012372 w 1834243"/>
                <a:gd name="connsiteY7" fmla="*/ 74745 h 1049243"/>
                <a:gd name="connsiteX8" fmla="*/ 1061358 w 1834243"/>
                <a:gd name="connsiteY8" fmla="*/ 390431 h 1049243"/>
                <a:gd name="connsiteX9" fmla="*/ 1140279 w 1834243"/>
                <a:gd name="connsiteY9" fmla="*/ 687067 h 1049243"/>
                <a:gd name="connsiteX10" fmla="*/ 1287236 w 1834243"/>
                <a:gd name="connsiteY10" fmla="*/ 863960 h 1049243"/>
                <a:gd name="connsiteX11" fmla="*/ 1564822 w 1834243"/>
                <a:gd name="connsiteY11" fmla="*/ 1002752 h 1049243"/>
                <a:gd name="connsiteX12" fmla="*/ 1834243 w 1834243"/>
                <a:gd name="connsiteY12" fmla="*/ 1046295 h 1049243"/>
                <a:gd name="connsiteX0" fmla="*/ 0 w 1834243"/>
                <a:gd name="connsiteY0" fmla="*/ 1045322 h 1048270"/>
                <a:gd name="connsiteX1" fmla="*/ 225879 w 1834243"/>
                <a:gd name="connsiteY1" fmla="*/ 1026272 h 1048270"/>
                <a:gd name="connsiteX2" fmla="*/ 508908 w 1834243"/>
                <a:gd name="connsiteY2" fmla="*/ 882037 h 1048270"/>
                <a:gd name="connsiteX3" fmla="*/ 713015 w 1834243"/>
                <a:gd name="connsiteY3" fmla="*/ 631665 h 1048270"/>
                <a:gd name="connsiteX4" fmla="*/ 759279 w 1834243"/>
                <a:gd name="connsiteY4" fmla="*/ 356801 h 1048270"/>
                <a:gd name="connsiteX5" fmla="*/ 835479 w 1834243"/>
                <a:gd name="connsiteY5" fmla="*/ 62887 h 1048270"/>
                <a:gd name="connsiteX6" fmla="*/ 922565 w 1834243"/>
                <a:gd name="connsiteY6" fmla="*/ 293 h 1048270"/>
                <a:gd name="connsiteX7" fmla="*/ 1012372 w 1834243"/>
                <a:gd name="connsiteY7" fmla="*/ 73772 h 1048270"/>
                <a:gd name="connsiteX8" fmla="*/ 1061358 w 1834243"/>
                <a:gd name="connsiteY8" fmla="*/ 389458 h 1048270"/>
                <a:gd name="connsiteX9" fmla="*/ 1140279 w 1834243"/>
                <a:gd name="connsiteY9" fmla="*/ 686094 h 1048270"/>
                <a:gd name="connsiteX10" fmla="*/ 1287236 w 1834243"/>
                <a:gd name="connsiteY10" fmla="*/ 862987 h 1048270"/>
                <a:gd name="connsiteX11" fmla="*/ 1564822 w 1834243"/>
                <a:gd name="connsiteY11" fmla="*/ 1001779 h 1048270"/>
                <a:gd name="connsiteX12" fmla="*/ 1834243 w 1834243"/>
                <a:gd name="connsiteY12" fmla="*/ 1045322 h 1048270"/>
                <a:gd name="connsiteX0" fmla="*/ 0 w 1834243"/>
                <a:gd name="connsiteY0" fmla="*/ 1045558 h 1048506"/>
                <a:gd name="connsiteX1" fmla="*/ 225879 w 1834243"/>
                <a:gd name="connsiteY1" fmla="*/ 1026508 h 1048506"/>
                <a:gd name="connsiteX2" fmla="*/ 508908 w 1834243"/>
                <a:gd name="connsiteY2" fmla="*/ 882273 h 1048506"/>
                <a:gd name="connsiteX3" fmla="*/ 713015 w 1834243"/>
                <a:gd name="connsiteY3" fmla="*/ 631901 h 1048506"/>
                <a:gd name="connsiteX4" fmla="*/ 759279 w 1834243"/>
                <a:gd name="connsiteY4" fmla="*/ 357037 h 1048506"/>
                <a:gd name="connsiteX5" fmla="*/ 835479 w 1834243"/>
                <a:gd name="connsiteY5" fmla="*/ 63123 h 1048506"/>
                <a:gd name="connsiteX6" fmla="*/ 922565 w 1834243"/>
                <a:gd name="connsiteY6" fmla="*/ 529 h 1048506"/>
                <a:gd name="connsiteX7" fmla="*/ 1012372 w 1834243"/>
                <a:gd name="connsiteY7" fmla="*/ 79451 h 1048506"/>
                <a:gd name="connsiteX8" fmla="*/ 1061358 w 1834243"/>
                <a:gd name="connsiteY8" fmla="*/ 389694 h 1048506"/>
                <a:gd name="connsiteX9" fmla="*/ 1140279 w 1834243"/>
                <a:gd name="connsiteY9" fmla="*/ 686330 h 1048506"/>
                <a:gd name="connsiteX10" fmla="*/ 1287236 w 1834243"/>
                <a:gd name="connsiteY10" fmla="*/ 863223 h 1048506"/>
                <a:gd name="connsiteX11" fmla="*/ 1564822 w 1834243"/>
                <a:gd name="connsiteY11" fmla="*/ 1002015 h 1048506"/>
                <a:gd name="connsiteX12" fmla="*/ 1834243 w 1834243"/>
                <a:gd name="connsiteY12" fmla="*/ 1045558 h 1048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34243" h="1048506">
                  <a:moveTo>
                    <a:pt x="0" y="1045558"/>
                  </a:moveTo>
                  <a:cubicBezTo>
                    <a:pt x="70530" y="1049640"/>
                    <a:pt x="141061" y="1053722"/>
                    <a:pt x="225879" y="1026508"/>
                  </a:cubicBezTo>
                  <a:cubicBezTo>
                    <a:pt x="310697" y="999294"/>
                    <a:pt x="427719" y="948041"/>
                    <a:pt x="508908" y="882273"/>
                  </a:cubicBezTo>
                  <a:cubicBezTo>
                    <a:pt x="590097" y="816505"/>
                    <a:pt x="671287" y="719440"/>
                    <a:pt x="713015" y="631901"/>
                  </a:cubicBezTo>
                  <a:cubicBezTo>
                    <a:pt x="754744" y="544362"/>
                    <a:pt x="738868" y="451833"/>
                    <a:pt x="759279" y="357037"/>
                  </a:cubicBezTo>
                  <a:cubicBezTo>
                    <a:pt x="779690" y="262241"/>
                    <a:pt x="808265" y="122541"/>
                    <a:pt x="835479" y="63123"/>
                  </a:cubicBezTo>
                  <a:cubicBezTo>
                    <a:pt x="862693" y="3705"/>
                    <a:pt x="893083" y="-2192"/>
                    <a:pt x="922565" y="529"/>
                  </a:cubicBezTo>
                  <a:cubicBezTo>
                    <a:pt x="952047" y="3250"/>
                    <a:pt x="989240" y="14590"/>
                    <a:pt x="1012372" y="79451"/>
                  </a:cubicBezTo>
                  <a:cubicBezTo>
                    <a:pt x="1035504" y="144312"/>
                    <a:pt x="1040040" y="288548"/>
                    <a:pt x="1061358" y="389694"/>
                  </a:cubicBezTo>
                  <a:cubicBezTo>
                    <a:pt x="1082676" y="490840"/>
                    <a:pt x="1102633" y="607409"/>
                    <a:pt x="1140279" y="686330"/>
                  </a:cubicBezTo>
                  <a:cubicBezTo>
                    <a:pt x="1177925" y="765251"/>
                    <a:pt x="1216479" y="810609"/>
                    <a:pt x="1287236" y="863223"/>
                  </a:cubicBezTo>
                  <a:cubicBezTo>
                    <a:pt x="1357993" y="915837"/>
                    <a:pt x="1473654" y="971626"/>
                    <a:pt x="1564822" y="1002015"/>
                  </a:cubicBezTo>
                  <a:cubicBezTo>
                    <a:pt x="1655990" y="1032404"/>
                    <a:pt x="1745116" y="1038981"/>
                    <a:pt x="1834243" y="1045558"/>
                  </a:cubicBez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Straight Arrow Connector 39"/>
            <p:cNvCxnSpPr/>
            <p:nvPr/>
          </p:nvCxnSpPr>
          <p:spPr>
            <a:xfrm flipV="1">
              <a:off x="1948545" y="8339816"/>
              <a:ext cx="0" cy="1306286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>
              <a:off x="2130879" y="9013371"/>
              <a:ext cx="367392" cy="8165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1298121" y="9032420"/>
              <a:ext cx="454479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>
              <a:off x="336831" y="9646102"/>
              <a:ext cx="3424183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4" name="Object 43"/>
            <p:cNvGraphicFramePr>
              <a:graphicFrameLocks noChangeAspect="1"/>
            </p:cNvGraphicFramePr>
            <p:nvPr>
              <p:extLst/>
            </p:nvPr>
          </p:nvGraphicFramePr>
          <p:xfrm>
            <a:off x="1759288" y="7977793"/>
            <a:ext cx="4445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8" name="Equation" r:id="rId14" imgW="444240" imgH="380880" progId="Equation.DSMT4">
                    <p:embed/>
                  </p:oleObj>
                </mc:Choice>
                <mc:Fallback>
                  <p:oleObj name="Equation" r:id="rId14" imgW="444240" imgH="380880" progId="Equation.DSMT4">
                    <p:embed/>
                    <p:pic>
                      <p:nvPicPr>
                        <p:cNvPr id="44" name="Object 43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1759288" y="7977793"/>
                          <a:ext cx="444500" cy="381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33247993"/>
                </p:ext>
              </p:extLst>
            </p:nvPr>
          </p:nvGraphicFramePr>
          <p:xfrm>
            <a:off x="3881370" y="9498012"/>
            <a:ext cx="228600" cy="228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49" name="Equation" r:id="rId16" imgW="228600" imgH="228600" progId="Equation.DSMT4">
                    <p:embed/>
                  </p:oleObj>
                </mc:Choice>
                <mc:Fallback>
                  <p:oleObj name="Equation" r:id="rId16" imgW="228600" imgH="228600" progId="Equation.DSMT4">
                    <p:embed/>
                    <p:pic>
                      <p:nvPicPr>
                        <p:cNvPr id="45" name="Object 44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3881370" y="9498012"/>
                          <a:ext cx="228600" cy="2286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14873430"/>
                </p:ext>
              </p:extLst>
            </p:nvPr>
          </p:nvGraphicFramePr>
          <p:xfrm>
            <a:off x="1826393" y="9658584"/>
            <a:ext cx="228600" cy="292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550" name="Equation" r:id="rId18" imgW="228600" imgH="291960" progId="Equation.DSMT4">
                    <p:embed/>
                  </p:oleObj>
                </mc:Choice>
                <mc:Fallback>
                  <p:oleObj name="Equation" r:id="rId18" imgW="228600" imgH="291960" progId="Equation.DSMT4">
                    <p:embed/>
                    <p:pic>
                      <p:nvPicPr>
                        <p:cNvPr id="46" name="Object 45"/>
                        <p:cNvPicPr/>
                        <p:nvPr/>
                      </p:nvPicPr>
                      <p:blipFill>
                        <a:blip r:embed="rId19"/>
                        <a:stretch>
                          <a:fillRect/>
                        </a:stretch>
                      </p:blipFill>
                      <p:spPr>
                        <a:xfrm>
                          <a:off x="1826393" y="9658584"/>
                          <a:ext cx="228600" cy="292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" name="Rectangle 18"/>
          <p:cNvSpPr/>
          <p:nvPr/>
        </p:nvSpPr>
        <p:spPr>
          <a:xfrm>
            <a:off x="101178" y="3466128"/>
            <a:ext cx="1168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(variance)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86629" y="3372532"/>
                <a:ext cx="3808542" cy="4023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b="0" i="1" baseline="30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𝑟𝑚𝑠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⟨"/>
                        <m:endChr m:val="⟩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 −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 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629" y="3372532"/>
                <a:ext cx="3808542" cy="402354"/>
              </a:xfrm>
              <a:prstGeom prst="rect">
                <a:avLst/>
              </a:prstGeom>
              <a:blipFill>
                <a:blip r:embed="rId20"/>
                <a:stretch>
                  <a:fillRect r="-2560"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5351665" y="4146083"/>
            <a:ext cx="61587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State with few or </a:t>
            </a:r>
            <a:r>
              <a:rPr lang="en-US" dirty="0"/>
              <a:t>many particles are unlikely --- deviations </a:t>
            </a:r>
            <a:r>
              <a:rPr lang="en-US" dirty="0" smtClean="0"/>
              <a:t>small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272182" y="2506543"/>
                <a:ext cx="3942554" cy="764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 baseline="-25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</m:d>
                        </m:e>
                      </m:nary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  <m:e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↑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</m:sup>
                          </m:sSubSup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↓</m:t>
                              </m:r>
                            </m:sub>
                          </m:sSub>
                        </m:e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Ψ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182" y="2506543"/>
                <a:ext cx="3942554" cy="76450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/>
              <p:cNvSpPr/>
              <p:nvPr/>
            </p:nvSpPr>
            <p:spPr>
              <a:xfrm>
                <a:off x="5375031" y="2510710"/>
                <a:ext cx="1417632" cy="764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=2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b="0" i="1" baseline="-2500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7" name="Rectangle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5031" y="2510710"/>
                <a:ext cx="1417632" cy="764505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67785"/>
              </p:ext>
            </p:extLst>
          </p:nvPr>
        </p:nvGraphicFramePr>
        <p:xfrm>
          <a:off x="1006475" y="495300"/>
          <a:ext cx="4972050" cy="1243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1" name="Equation" r:id="rId23" imgW="3911400" imgH="977760" progId="Equation.DSMT4">
                  <p:embed/>
                </p:oleObj>
              </mc:Choice>
              <mc:Fallback>
                <p:oleObj name="Equation" r:id="rId23" imgW="3911400" imgH="97776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006475" y="495300"/>
                        <a:ext cx="4972050" cy="1243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5137384" y="3229249"/>
                <a:ext cx="3790205" cy="7645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baseline="3000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nary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i="1" baseline="3000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=4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 baseline="300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nary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i="1" baseline="3000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7384" y="3229249"/>
                <a:ext cx="3790205" cy="76450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8423563"/>
              </p:ext>
            </p:extLst>
          </p:nvPr>
        </p:nvGraphicFramePr>
        <p:xfrm>
          <a:off x="3503603" y="4528025"/>
          <a:ext cx="247366" cy="342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52" name="Equation" r:id="rId26" imgW="347686" imgH="480978" progId="Equation.DSMT4">
                  <p:embed/>
                </p:oleObj>
              </mc:Choice>
              <mc:Fallback>
                <p:oleObj name="Equation" r:id="rId26" imgW="347686" imgH="48097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3503603" y="4528025"/>
                        <a:ext cx="247366" cy="3422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Freeform 50"/>
          <p:cNvSpPr/>
          <p:nvPr/>
        </p:nvSpPr>
        <p:spPr>
          <a:xfrm flipH="1">
            <a:off x="684752" y="4940852"/>
            <a:ext cx="3106232" cy="1101485"/>
          </a:xfrm>
          <a:custGeom>
            <a:avLst/>
            <a:gdLst>
              <a:gd name="connsiteX0" fmla="*/ 0 w 2095500"/>
              <a:gd name="connsiteY0" fmla="*/ 0 h 650851"/>
              <a:gd name="connsiteX1" fmla="*/ 238125 w 2095500"/>
              <a:gd name="connsiteY1" fmla="*/ 9525 h 650851"/>
              <a:gd name="connsiteX2" fmla="*/ 481012 w 2095500"/>
              <a:gd name="connsiteY2" fmla="*/ 38100 h 650851"/>
              <a:gd name="connsiteX3" fmla="*/ 862012 w 2095500"/>
              <a:gd name="connsiteY3" fmla="*/ 228600 h 650851"/>
              <a:gd name="connsiteX4" fmla="*/ 1038225 w 2095500"/>
              <a:gd name="connsiteY4" fmla="*/ 328613 h 650851"/>
              <a:gd name="connsiteX5" fmla="*/ 1428750 w 2095500"/>
              <a:gd name="connsiteY5" fmla="*/ 523875 h 650851"/>
              <a:gd name="connsiteX6" fmla="*/ 1743075 w 2095500"/>
              <a:gd name="connsiteY6" fmla="*/ 638175 h 650851"/>
              <a:gd name="connsiteX7" fmla="*/ 2095500 w 2095500"/>
              <a:gd name="connsiteY7" fmla="*/ 642938 h 650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95500" h="650851">
                <a:moveTo>
                  <a:pt x="0" y="0"/>
                </a:moveTo>
                <a:cubicBezTo>
                  <a:pt x="78978" y="1587"/>
                  <a:pt x="157956" y="3175"/>
                  <a:pt x="238125" y="9525"/>
                </a:cubicBezTo>
                <a:cubicBezTo>
                  <a:pt x="318294" y="15875"/>
                  <a:pt x="377031" y="1588"/>
                  <a:pt x="481012" y="38100"/>
                </a:cubicBezTo>
                <a:cubicBezTo>
                  <a:pt x="584993" y="74612"/>
                  <a:pt x="769143" y="180181"/>
                  <a:pt x="862012" y="228600"/>
                </a:cubicBezTo>
                <a:cubicBezTo>
                  <a:pt x="954881" y="277019"/>
                  <a:pt x="943769" y="279401"/>
                  <a:pt x="1038225" y="328613"/>
                </a:cubicBezTo>
                <a:cubicBezTo>
                  <a:pt x="1132681" y="377826"/>
                  <a:pt x="1311275" y="472281"/>
                  <a:pt x="1428750" y="523875"/>
                </a:cubicBezTo>
                <a:cubicBezTo>
                  <a:pt x="1546225" y="575469"/>
                  <a:pt x="1631950" y="618331"/>
                  <a:pt x="1743075" y="638175"/>
                </a:cubicBezTo>
                <a:cubicBezTo>
                  <a:pt x="1854200" y="658019"/>
                  <a:pt x="1974850" y="650478"/>
                  <a:pt x="2095500" y="642938"/>
                </a:cubicBezTo>
              </a:path>
            </a:pathLst>
          </a:cu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11" name="Group 10"/>
          <p:cNvGrpSpPr/>
          <p:nvPr/>
        </p:nvGrpSpPr>
        <p:grpSpPr>
          <a:xfrm>
            <a:off x="626052" y="4898625"/>
            <a:ext cx="3223632" cy="1122273"/>
            <a:chOff x="8622390" y="1725011"/>
            <a:chExt cx="3223632" cy="1122273"/>
          </a:xfrm>
          <a:noFill/>
          <a:effectLst>
            <a:glow rad="12700">
              <a:schemeClr val="accent6">
                <a:lumMod val="75000"/>
                <a:alpha val="40000"/>
              </a:schemeClr>
            </a:glow>
            <a:outerShdw dist="50800" dir="5400000" sx="1000" sy="1000" algn="ctr" rotWithShape="0">
              <a:srgbClr val="000000">
                <a:alpha val="43137"/>
              </a:srgbClr>
            </a:outerShdw>
          </a:effectLst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8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46917"/>
            <a:stretch/>
          </p:blipFill>
          <p:spPr>
            <a:xfrm>
              <a:off x="10214961" y="1725011"/>
              <a:ext cx="1631061" cy="1121761"/>
            </a:xfrm>
            <a:prstGeom prst="rect">
              <a:avLst/>
            </a:prstGeom>
            <a:grpFill/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28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46917"/>
            <a:stretch/>
          </p:blipFill>
          <p:spPr>
            <a:xfrm flipH="1">
              <a:off x="8622390" y="1725523"/>
              <a:ext cx="1631062" cy="1121761"/>
            </a:xfrm>
            <a:prstGeom prst="rect">
              <a:avLst/>
            </a:prstGeom>
            <a:grpFill/>
            <a:ln>
              <a:noFill/>
            </a:ln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870369" y="4139534"/>
                <a:ext cx="89152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i="1" baseline="30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i="1" baseline="-25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𝑟𝑚𝑠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369" y="4139534"/>
                <a:ext cx="891526" cy="369332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747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9" grpId="0"/>
      <p:bldP spid="2" grpId="0"/>
      <p:bldP spid="21" grpId="0"/>
      <p:bldP spid="22" grpId="0"/>
      <p:bldP spid="47" grpId="0"/>
      <p:bldP spid="50" grpId="0"/>
      <p:bldP spid="51" grpId="0" animBg="1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8250</TotalTime>
  <Words>932</Words>
  <Application>Microsoft Office PowerPoint</Application>
  <PresentationFormat>Widescreen</PresentationFormat>
  <Paragraphs>236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MT Extra</vt:lpstr>
      <vt:lpstr>Symbol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Illinois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 Harlingen, Dale J</dc:creator>
  <cp:lastModifiedBy>Van Harlingen, Dale J</cp:lastModifiedBy>
  <cp:revision>66</cp:revision>
  <dcterms:created xsi:type="dcterms:W3CDTF">2019-08-28T19:25:40Z</dcterms:created>
  <dcterms:modified xsi:type="dcterms:W3CDTF">2019-10-01T16:22:44Z</dcterms:modified>
</cp:coreProperties>
</file>